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4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2" r:id="rId3"/>
    <p:sldMasterId id="2147483712" r:id="rId4"/>
    <p:sldMasterId id="2147483718" r:id="rId5"/>
    <p:sldMasterId id="2147483725" r:id="rId6"/>
    <p:sldMasterId id="2147483731" r:id="rId7"/>
    <p:sldMasterId id="2147483736" r:id="rId8"/>
    <p:sldMasterId id="2147483754" r:id="rId9"/>
    <p:sldMasterId id="2147483760" r:id="rId10"/>
    <p:sldMasterId id="2147483766" r:id="rId11"/>
    <p:sldMasterId id="2147483774" r:id="rId12"/>
    <p:sldMasterId id="2147483780" r:id="rId13"/>
    <p:sldMasterId id="2147483789" r:id="rId14"/>
    <p:sldMasterId id="2147483796" r:id="rId15"/>
    <p:sldMasterId id="2147483805" r:id="rId16"/>
    <p:sldMasterId id="2147483813" r:id="rId17"/>
    <p:sldMasterId id="2147483832" r:id="rId18"/>
    <p:sldMasterId id="2147483841" r:id="rId19"/>
    <p:sldMasterId id="2147483849" r:id="rId20"/>
    <p:sldMasterId id="2147483855" r:id="rId21"/>
    <p:sldMasterId id="2147483860" r:id="rId22"/>
    <p:sldMasterId id="2147483865" r:id="rId23"/>
    <p:sldMasterId id="2147483870" r:id="rId24"/>
    <p:sldMasterId id="2147483888" r:id="rId25"/>
  </p:sldMasterIdLst>
  <p:notesMasterIdLst>
    <p:notesMasterId r:id="rId35"/>
  </p:notesMasterIdLst>
  <p:handoutMasterIdLst>
    <p:handoutMasterId r:id="rId36"/>
  </p:handoutMasterIdLst>
  <p:sldIdLst>
    <p:sldId id="967" r:id="rId26"/>
    <p:sldId id="954" r:id="rId27"/>
    <p:sldId id="955" r:id="rId28"/>
    <p:sldId id="895" r:id="rId29"/>
    <p:sldId id="962" r:id="rId30"/>
    <p:sldId id="956" r:id="rId31"/>
    <p:sldId id="958" r:id="rId32"/>
    <p:sldId id="964" r:id="rId33"/>
    <p:sldId id="715" r:id="rId34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>
          <p15:clr>
            <a:srgbClr val="A4A3A4"/>
          </p15:clr>
        </p15:guide>
        <p15:guide id="2" orient="horz" pos="356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2886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orient="horz" pos="2636">
          <p15:clr>
            <a:srgbClr val="A4A3A4"/>
          </p15:clr>
        </p15:guide>
        <p15:guide id="7" orient="horz" pos="890">
          <p15:clr>
            <a:srgbClr val="A4A3A4"/>
          </p15:clr>
        </p15:guide>
        <p15:guide id="8" orient="horz" pos="278">
          <p15:clr>
            <a:srgbClr val="A4A3A4"/>
          </p15:clr>
        </p15:guide>
        <p15:guide id="9" orient="horz" pos="1865">
          <p15:clr>
            <a:srgbClr val="A4A3A4"/>
          </p15:clr>
        </p15:guide>
        <p15:guide id="10" orient="horz" pos="119">
          <p15:clr>
            <a:srgbClr val="A4A3A4"/>
          </p15:clr>
        </p15:guide>
        <p15:guide id="11" orient="horz" pos="527">
          <p15:clr>
            <a:srgbClr val="A4A3A4"/>
          </p15:clr>
        </p15:guide>
        <p15:guide id="12" orient="horz" pos="686">
          <p15:clr>
            <a:srgbClr val="A4A3A4"/>
          </p15:clr>
        </p15:guide>
        <p15:guide id="13" orient="horz" pos="1117">
          <p15:clr>
            <a:srgbClr val="A4A3A4"/>
          </p15:clr>
        </p15:guide>
        <p15:guide id="14" pos="2880">
          <p15:clr>
            <a:srgbClr val="A4A3A4"/>
          </p15:clr>
        </p15:guide>
        <p15:guide id="15" pos="158">
          <p15:clr>
            <a:srgbClr val="A4A3A4"/>
          </p15:clr>
        </p15:guide>
        <p15:guide id="16" pos="5602">
          <p15:clr>
            <a:srgbClr val="A4A3A4"/>
          </p15:clr>
        </p15:guide>
        <p15:guide id="17" pos="3787">
          <p15:clr>
            <a:srgbClr val="A4A3A4"/>
          </p15:clr>
        </p15:guide>
        <p15:guide id="18" pos="1973">
          <p15:clr>
            <a:srgbClr val="A4A3A4"/>
          </p15:clr>
        </p15:guide>
        <p15:guide id="19" pos="1066">
          <p15:clr>
            <a:srgbClr val="A4A3A4"/>
          </p15:clr>
        </p15:guide>
        <p15:guide id="20" pos="4694">
          <p15:clr>
            <a:srgbClr val="A4A3A4"/>
          </p15:clr>
        </p15:guide>
        <p15:guide id="21" pos="1859">
          <p15:clr>
            <a:srgbClr val="A4A3A4"/>
          </p15:clr>
        </p15:guide>
        <p15:guide id="2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30">
          <p15:clr>
            <a:srgbClr val="A4A3A4"/>
          </p15:clr>
        </p15:guide>
        <p15:guide id="4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LUECHTER Marcus" initials="SM" lastIdx="17" clrIdx="0"/>
  <p:cmAuthor id="1" name="FEBLES ACOSTA Juan José" initials="JJF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2CC"/>
    <a:srgbClr val="14539F"/>
    <a:srgbClr val="0852AC"/>
    <a:srgbClr val="333F4D"/>
    <a:srgbClr val="00539F"/>
    <a:srgbClr val="92A2CC"/>
    <a:srgbClr val="CCECFF"/>
    <a:srgbClr val="DCE6F2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381" autoAdjust="0"/>
    <p:restoredTop sz="99290" autoAdjust="0"/>
  </p:normalViewPr>
  <p:slideViewPr>
    <p:cSldViewPr showGuides="1">
      <p:cViewPr>
        <p:scale>
          <a:sx n="113" d="100"/>
          <a:sy n="113" d="100"/>
        </p:scale>
        <p:origin x="-684" y="-276"/>
      </p:cViewPr>
      <p:guideLst>
        <p:guide orient="horz" pos="2296"/>
        <p:guide orient="horz" pos="3566"/>
        <p:guide orient="horz" pos="3974"/>
        <p:guide orient="horz" pos="2886"/>
        <p:guide orient="horz" pos="1344"/>
        <p:guide orient="horz" pos="2636"/>
        <p:guide orient="horz" pos="890"/>
        <p:guide orient="horz" pos="278"/>
        <p:guide orient="horz" pos="1865"/>
        <p:guide orient="horz" pos="119"/>
        <p:guide orient="horz" pos="527"/>
        <p:guide orient="horz" pos="686"/>
        <p:guide orient="horz" pos="1117"/>
        <p:guide pos="2880"/>
        <p:guide pos="158"/>
        <p:guide pos="5602"/>
        <p:guide pos="3787"/>
        <p:guide pos="1973"/>
        <p:guide pos="1066"/>
        <p:guide pos="4694"/>
        <p:guide pos="1859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650" y="1230"/>
      </p:cViewPr>
      <p:guideLst>
        <p:guide orient="horz" pos="3126"/>
        <p:guide orient="horz" pos="3130"/>
        <p:guide pos="2140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81865-E15C-4A4D-983C-81432952C8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28D336-B0DF-4B46-899C-D47B68A955E6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bg-BG" sz="2100" b="1" dirty="0" smtClean="0">
              <a:solidFill>
                <a:schemeClr val="bg1"/>
              </a:solidFill>
              <a:latin typeface="Calibri" panose="020F0502020204030204" pitchFamily="34" charset="0"/>
            </a:rPr>
            <a:t>Пазарен дефицит </a:t>
          </a:r>
          <a:r>
            <a:rPr lang="en-US" sz="2100" b="1" dirty="0" smtClean="0">
              <a:solidFill>
                <a:schemeClr val="bg1"/>
              </a:solidFill>
              <a:latin typeface="Calibri" panose="020F0502020204030204" pitchFamily="34" charset="0"/>
            </a:rPr>
            <a:t>– </a:t>
          </a:r>
          <a:r>
            <a:rPr lang="bg-BG" sz="2100" b="1" dirty="0" smtClean="0">
              <a:solidFill>
                <a:schemeClr val="bg1"/>
              </a:solidFill>
              <a:latin typeface="Calibri" panose="020F0502020204030204" pitchFamily="34" charset="0"/>
            </a:rPr>
            <a:t>Недостиг на инвестиции</a:t>
          </a:r>
          <a:endParaRPr lang="en-GB" sz="2100" dirty="0" smtClean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50AC5F75-2885-4DD4-BE96-EA2ED68E25AA}" type="parTrans" cxnId="{FDA7EDDA-3691-4D1A-9810-5CDE9529F97D}">
      <dgm:prSet/>
      <dgm:spPr/>
      <dgm:t>
        <a:bodyPr/>
        <a:lstStyle/>
        <a:p>
          <a:endParaRPr lang="en-US"/>
        </a:p>
      </dgm:t>
    </dgm:pt>
    <dgm:pt modelId="{3ACDF32A-9F1B-4B14-B6B8-6AFBDAABA2A8}" type="sibTrans" cxnId="{FDA7EDDA-3691-4D1A-9810-5CDE9529F97D}">
      <dgm:prSet/>
      <dgm:spPr/>
      <dgm:t>
        <a:bodyPr/>
        <a:lstStyle/>
        <a:p>
          <a:endParaRPr lang="en-US"/>
        </a:p>
      </dgm:t>
    </dgm:pt>
    <dgm:pt modelId="{34F0FC5A-ED8A-4F06-ABA7-EB634DD350F5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g-BG" b="0" dirty="0" smtClean="0">
              <a:solidFill>
                <a:schemeClr val="tx1"/>
              </a:solidFill>
              <a:latin typeface="Calibri" panose="020F0502020204030204" pitchFamily="34" charset="0"/>
            </a:rPr>
            <a:t>Необходимост от катализатор, който да позволи финансирането на операции, реализирането на които е невъзможно без подкрепа от бюджета</a:t>
          </a:r>
          <a:endParaRPr lang="en-US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65A7FBF-DEF6-4751-BCA0-C970DDF44D85}" type="parTrans" cxnId="{411D3181-7FEC-4773-9003-D1DA22D313E0}">
      <dgm:prSet/>
      <dgm:spPr/>
      <dgm:t>
        <a:bodyPr/>
        <a:lstStyle/>
        <a:p>
          <a:endParaRPr lang="en-US"/>
        </a:p>
      </dgm:t>
    </dgm:pt>
    <dgm:pt modelId="{1578CFA5-C3CB-4FCC-A928-39335C51695D}" type="sibTrans" cxnId="{411D3181-7FEC-4773-9003-D1DA22D313E0}">
      <dgm:prSet/>
      <dgm:spPr/>
      <dgm:t>
        <a:bodyPr/>
        <a:lstStyle/>
        <a:p>
          <a:endParaRPr lang="en-US"/>
        </a:p>
      </dgm:t>
    </dgm:pt>
    <dgm:pt modelId="{182D0AA5-54FA-4C84-B313-2DD9B4733D8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g-BG" dirty="0" smtClean="0">
              <a:solidFill>
                <a:schemeClr val="tx1"/>
              </a:solidFill>
              <a:latin typeface="Calibri" panose="020F0502020204030204" pitchFamily="34" charset="0"/>
            </a:rPr>
            <a:t>Необходимост от преодоляване на пазарните неуспехи и неоптималните инвестиционни ситуации на ниво ЕС</a:t>
          </a:r>
          <a:endParaRPr lang="en-US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5E6627E-1238-45E3-840A-325F5E8EA80F}" type="parTrans" cxnId="{0ECF4E66-371D-421F-8330-0752438C160A}">
      <dgm:prSet/>
      <dgm:spPr/>
      <dgm:t>
        <a:bodyPr/>
        <a:lstStyle/>
        <a:p>
          <a:endParaRPr lang="en-US"/>
        </a:p>
      </dgm:t>
    </dgm:pt>
    <dgm:pt modelId="{40381274-308C-4E74-90C7-49AB8BB8BEDC}" type="sibTrans" cxnId="{0ECF4E66-371D-421F-8330-0752438C160A}">
      <dgm:prSet/>
      <dgm:spPr/>
      <dgm:t>
        <a:bodyPr/>
        <a:lstStyle/>
        <a:p>
          <a:endParaRPr lang="en-US"/>
        </a:p>
      </dgm:t>
    </dgm:pt>
    <dgm:pt modelId="{7FB97A2A-052E-4530-BB12-12E61B29D35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g-BG" b="0" dirty="0" smtClean="0">
              <a:solidFill>
                <a:schemeClr val="tx1"/>
              </a:solidFill>
              <a:latin typeface="Calibri" panose="020F0502020204030204" pitchFamily="34" charset="0"/>
            </a:rPr>
            <a:t>Необходимост от премахване на финансовия недостиг чрез поемане на по-висок риск, който да мобилизира допълнителни инвестиции</a:t>
          </a:r>
          <a:endParaRPr lang="en-US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D321C65-7EF2-4F62-933F-543595449ED0}" type="parTrans" cxnId="{2337AE9A-1530-4E22-8F05-6D2536B55830}">
      <dgm:prSet/>
      <dgm:spPr/>
      <dgm:t>
        <a:bodyPr/>
        <a:lstStyle/>
        <a:p>
          <a:endParaRPr lang="en-US"/>
        </a:p>
      </dgm:t>
    </dgm:pt>
    <dgm:pt modelId="{31CB3C6D-9C48-476B-BEE4-C1557ED6BCD4}" type="sibTrans" cxnId="{2337AE9A-1530-4E22-8F05-6D2536B55830}">
      <dgm:prSet/>
      <dgm:spPr/>
      <dgm:t>
        <a:bodyPr/>
        <a:lstStyle/>
        <a:p>
          <a:endParaRPr lang="en-US"/>
        </a:p>
      </dgm:t>
    </dgm:pt>
    <dgm:pt modelId="{B49CC076-9D07-4E3B-87AD-5AB360F45F4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Пазарен дефицит в ЕС: </a:t>
          </a:r>
        </a:p>
        <a:p>
          <a:r>
            <a:rPr lang="bg-BG" sz="1100" dirty="0" smtClean="0">
              <a:solidFill>
                <a:schemeClr val="tx1"/>
              </a:solidFill>
              <a:latin typeface="Calibri" panose="020F0502020204030204" pitchFamily="34" charset="0"/>
            </a:rPr>
            <a:t>Висока ликвидност, но нежелание за поемане на риск </a:t>
          </a:r>
          <a:r>
            <a:rPr lang="en-US" sz="1100" dirty="0" smtClean="0">
              <a:solidFill>
                <a:schemeClr val="tx1"/>
              </a:solidFill>
              <a:latin typeface="Calibri" panose="020F0502020204030204" pitchFamily="34" charset="0"/>
            </a:rPr>
            <a:t>=&gt;</a:t>
          </a:r>
          <a:r>
            <a:rPr lang="bg-BG" sz="1100" dirty="0" smtClean="0">
              <a:solidFill>
                <a:schemeClr val="tx1"/>
              </a:solidFill>
              <a:latin typeface="Calibri" panose="020F0502020204030204" pitchFamily="34" charset="0"/>
            </a:rPr>
            <a:t> недостиг на инвестиции</a:t>
          </a:r>
          <a:r>
            <a:rPr lang="en-US" sz="1100" dirty="0" smtClean="0">
              <a:solidFill>
                <a:schemeClr val="tx1"/>
              </a:solidFill>
              <a:latin typeface="Calibri" panose="020F0502020204030204" pitchFamily="34" charset="0"/>
            </a:rPr>
            <a:t>, </a:t>
          </a:r>
          <a:r>
            <a:rPr lang="bg-BG" sz="1100" dirty="0" smtClean="0">
              <a:solidFill>
                <a:schemeClr val="tx1"/>
              </a:solidFill>
              <a:latin typeface="Calibri" panose="020F0502020204030204" pitchFamily="34" charset="0"/>
            </a:rPr>
            <a:t>нисък растеж</a:t>
          </a:r>
          <a:r>
            <a:rPr lang="en-US" sz="1100" dirty="0" smtClean="0">
              <a:solidFill>
                <a:schemeClr val="tx1"/>
              </a:solidFill>
              <a:latin typeface="Calibri" panose="020F0502020204030204" pitchFamily="34" charset="0"/>
            </a:rPr>
            <a:t>, </a:t>
          </a:r>
          <a:r>
            <a:rPr lang="bg-BG" sz="1100" dirty="0" smtClean="0">
              <a:solidFill>
                <a:schemeClr val="tx1"/>
              </a:solidFill>
              <a:latin typeface="Calibri" panose="020F0502020204030204" pitchFamily="34" charset="0"/>
            </a:rPr>
            <a:t>безработица</a:t>
          </a:r>
          <a:r>
            <a:rPr lang="en-US" sz="1100" dirty="0" smtClean="0">
              <a:solidFill>
                <a:schemeClr val="tx1"/>
              </a:solidFill>
              <a:latin typeface="Calibri" panose="020F0502020204030204" pitchFamily="34" charset="0"/>
            </a:rPr>
            <a:t>, </a:t>
          </a:r>
          <a:r>
            <a:rPr lang="bg-BG" sz="1100" dirty="0" smtClean="0">
              <a:solidFill>
                <a:schemeClr val="tx1"/>
              </a:solidFill>
              <a:latin typeface="Calibri" panose="020F0502020204030204" pitchFamily="34" charset="0"/>
            </a:rPr>
            <a:t>намаляване на конкурентоспособността на европейската икономика</a:t>
          </a:r>
          <a:endParaRPr lang="en-GB" sz="11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1CD5964-9250-4B03-B42E-28291CBFAB2C}" type="parTrans" cxnId="{6AB69C27-C168-4575-94E4-155D131A8FF9}">
      <dgm:prSet/>
      <dgm:spPr/>
      <dgm:t>
        <a:bodyPr/>
        <a:lstStyle/>
        <a:p>
          <a:endParaRPr lang="en-GB"/>
        </a:p>
      </dgm:t>
    </dgm:pt>
    <dgm:pt modelId="{1EC694FD-B880-4D72-847B-D6D680D36D88}" type="sibTrans" cxnId="{6AB69C27-C168-4575-94E4-155D131A8FF9}">
      <dgm:prSet/>
      <dgm:spPr/>
      <dgm:t>
        <a:bodyPr/>
        <a:lstStyle/>
        <a:p>
          <a:endParaRPr lang="en-GB"/>
        </a:p>
      </dgm:t>
    </dgm:pt>
    <dgm:pt modelId="{3B1CC37E-B4D0-41D8-9C85-CD1B87322A06}" type="pres">
      <dgm:prSet presAssocID="{82181865-E15C-4A4D-983C-81432952C8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B0A2F78-053A-4FF5-A0A2-0C5285569E26}" type="pres">
      <dgm:prSet presAssocID="{DC28D336-B0DF-4B46-899C-D47B68A955E6}" presName="roof" presStyleLbl="dkBgShp" presStyleIdx="0" presStyleCnt="2" custScaleY="53274" custLinFactNeighborX="126" custLinFactNeighborY="-38492"/>
      <dgm:spPr/>
      <dgm:t>
        <a:bodyPr/>
        <a:lstStyle/>
        <a:p>
          <a:endParaRPr lang="en-US"/>
        </a:p>
      </dgm:t>
    </dgm:pt>
    <dgm:pt modelId="{B996B39F-A1CD-4B83-9BC2-17CB3371E408}" type="pres">
      <dgm:prSet presAssocID="{DC28D336-B0DF-4B46-899C-D47B68A955E6}" presName="pillars" presStyleCnt="0"/>
      <dgm:spPr/>
    </dgm:pt>
    <dgm:pt modelId="{C528C97E-E18B-4C90-95E5-02C03D6F925B}" type="pres">
      <dgm:prSet presAssocID="{DC28D336-B0DF-4B46-899C-D47B68A955E6}" presName="pillar1" presStyleLbl="node1" presStyleIdx="0" presStyleCnt="4" custScaleX="95569" custScaleY="129020" custLinFactX="100000" custLinFactNeighborX="199246" custLinFactNeighborY="1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3E273-6E0B-4594-90B9-F4EAEE53846F}" type="pres">
      <dgm:prSet presAssocID="{182D0AA5-54FA-4C84-B313-2DD9B4733D8B}" presName="pillarX" presStyleLbl="node1" presStyleIdx="1" presStyleCnt="4" custScaleY="132367" custLinFactNeighborX="5184" custLinFactNeighborY="3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7E66F-AEDF-4606-B4F9-B71B1C34DF44}" type="pres">
      <dgm:prSet presAssocID="{7FB97A2A-052E-4530-BB12-12E61B29D35D}" presName="pillarX" presStyleLbl="node1" presStyleIdx="2" presStyleCnt="4" custScaleY="129375" custLinFactNeighborX="3968" custLinFactNeighborY="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D31A5-60D8-44D5-B6EE-687B54EDEF2B}" type="pres">
      <dgm:prSet presAssocID="{B49CC076-9D07-4E3B-87AD-5AB360F45F48}" presName="pillarX" presStyleLbl="node1" presStyleIdx="3" presStyleCnt="4" custScaleX="102555" custScaleY="132281" custLinFactX="-100000" custLinFactNeighborX="-195850" custLinFactNeighborY="5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2EAAF9-81AE-489A-B64A-9E4BA16FF700}" type="pres">
      <dgm:prSet presAssocID="{DC28D336-B0DF-4B46-899C-D47B68A955E6}" presName="base" presStyleLbl="dkBgShp" presStyleIdx="1" presStyleCnt="2" custAng="10800000" custFlipVert="0" custScaleY="31277" custLinFactY="204122" custLinFactNeighborX="684" custLinFactNeighborY="300000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</dgm:ptLst>
  <dgm:cxnLst>
    <dgm:cxn modelId="{AA88A590-F111-4CC7-AA17-628C6E68CA01}" type="presOf" srcId="{7FB97A2A-052E-4530-BB12-12E61B29D35D}" destId="{C457E66F-AEDF-4606-B4F9-B71B1C34DF44}" srcOrd="0" destOrd="0" presId="urn:microsoft.com/office/officeart/2005/8/layout/hList3"/>
    <dgm:cxn modelId="{FDA7EDDA-3691-4D1A-9810-5CDE9529F97D}" srcId="{82181865-E15C-4A4D-983C-81432952C8CE}" destId="{DC28D336-B0DF-4B46-899C-D47B68A955E6}" srcOrd="0" destOrd="0" parTransId="{50AC5F75-2885-4DD4-BE96-EA2ED68E25AA}" sibTransId="{3ACDF32A-9F1B-4B14-B6B8-6AFBDAABA2A8}"/>
    <dgm:cxn modelId="{223491A9-B1D7-4825-8EEB-F8382EBDEBD9}" type="presOf" srcId="{B49CC076-9D07-4E3B-87AD-5AB360F45F48}" destId="{A27D31A5-60D8-44D5-B6EE-687B54EDEF2B}" srcOrd="0" destOrd="0" presId="urn:microsoft.com/office/officeart/2005/8/layout/hList3"/>
    <dgm:cxn modelId="{BB01C8E2-925E-4668-9F2D-689AF5679249}" type="presOf" srcId="{82181865-E15C-4A4D-983C-81432952C8CE}" destId="{3B1CC37E-B4D0-41D8-9C85-CD1B87322A06}" srcOrd="0" destOrd="0" presId="urn:microsoft.com/office/officeart/2005/8/layout/hList3"/>
    <dgm:cxn modelId="{0ECF4E66-371D-421F-8330-0752438C160A}" srcId="{DC28D336-B0DF-4B46-899C-D47B68A955E6}" destId="{182D0AA5-54FA-4C84-B313-2DD9B4733D8B}" srcOrd="1" destOrd="0" parTransId="{A5E6627E-1238-45E3-840A-325F5E8EA80F}" sibTransId="{40381274-308C-4E74-90C7-49AB8BB8BEDC}"/>
    <dgm:cxn modelId="{6AB69C27-C168-4575-94E4-155D131A8FF9}" srcId="{DC28D336-B0DF-4B46-899C-D47B68A955E6}" destId="{B49CC076-9D07-4E3B-87AD-5AB360F45F48}" srcOrd="3" destOrd="0" parTransId="{A1CD5964-9250-4B03-B42E-28291CBFAB2C}" sibTransId="{1EC694FD-B880-4D72-847B-D6D680D36D88}"/>
    <dgm:cxn modelId="{18424FC2-E854-4FAB-9F2A-DEB66CFF7E81}" type="presOf" srcId="{182D0AA5-54FA-4C84-B313-2DD9B4733D8B}" destId="{FC63E273-6E0B-4594-90B9-F4EAEE53846F}" srcOrd="0" destOrd="0" presId="urn:microsoft.com/office/officeart/2005/8/layout/hList3"/>
    <dgm:cxn modelId="{8D401794-96D3-4AEF-95DD-111A578A2E1A}" type="presOf" srcId="{DC28D336-B0DF-4B46-899C-D47B68A955E6}" destId="{1B0A2F78-053A-4FF5-A0A2-0C5285569E26}" srcOrd="0" destOrd="0" presId="urn:microsoft.com/office/officeart/2005/8/layout/hList3"/>
    <dgm:cxn modelId="{411D3181-7FEC-4773-9003-D1DA22D313E0}" srcId="{DC28D336-B0DF-4B46-899C-D47B68A955E6}" destId="{34F0FC5A-ED8A-4F06-ABA7-EB634DD350F5}" srcOrd="0" destOrd="0" parTransId="{B65A7FBF-DEF6-4751-BCA0-C970DDF44D85}" sibTransId="{1578CFA5-C3CB-4FCC-A928-39335C51695D}"/>
    <dgm:cxn modelId="{2337AE9A-1530-4E22-8F05-6D2536B55830}" srcId="{DC28D336-B0DF-4B46-899C-D47B68A955E6}" destId="{7FB97A2A-052E-4530-BB12-12E61B29D35D}" srcOrd="2" destOrd="0" parTransId="{2D321C65-7EF2-4F62-933F-543595449ED0}" sibTransId="{31CB3C6D-9C48-476B-BEE4-C1557ED6BCD4}"/>
    <dgm:cxn modelId="{38D61499-D876-4F83-8F40-263CF63DEFB0}" type="presOf" srcId="{34F0FC5A-ED8A-4F06-ABA7-EB634DD350F5}" destId="{C528C97E-E18B-4C90-95E5-02C03D6F925B}" srcOrd="0" destOrd="0" presId="urn:microsoft.com/office/officeart/2005/8/layout/hList3"/>
    <dgm:cxn modelId="{E39A15CA-6B66-41B4-9889-AFD1EE62CA04}" type="presParOf" srcId="{3B1CC37E-B4D0-41D8-9C85-CD1B87322A06}" destId="{1B0A2F78-053A-4FF5-A0A2-0C5285569E26}" srcOrd="0" destOrd="0" presId="urn:microsoft.com/office/officeart/2005/8/layout/hList3"/>
    <dgm:cxn modelId="{054EF36E-1D31-4B08-B4AE-EF776ECABD02}" type="presParOf" srcId="{3B1CC37E-B4D0-41D8-9C85-CD1B87322A06}" destId="{B996B39F-A1CD-4B83-9BC2-17CB3371E408}" srcOrd="1" destOrd="0" presId="urn:microsoft.com/office/officeart/2005/8/layout/hList3"/>
    <dgm:cxn modelId="{2B1BFC40-D8BF-467D-8CB5-4239F0AAA6E2}" type="presParOf" srcId="{B996B39F-A1CD-4B83-9BC2-17CB3371E408}" destId="{C528C97E-E18B-4C90-95E5-02C03D6F925B}" srcOrd="0" destOrd="0" presId="urn:microsoft.com/office/officeart/2005/8/layout/hList3"/>
    <dgm:cxn modelId="{34DDB511-80BF-47B8-91F5-252A782F2334}" type="presParOf" srcId="{B996B39F-A1CD-4B83-9BC2-17CB3371E408}" destId="{FC63E273-6E0B-4594-90B9-F4EAEE53846F}" srcOrd="1" destOrd="0" presId="urn:microsoft.com/office/officeart/2005/8/layout/hList3"/>
    <dgm:cxn modelId="{9EDFC328-ED91-4C46-B943-3C7E78B97214}" type="presParOf" srcId="{B996B39F-A1CD-4B83-9BC2-17CB3371E408}" destId="{C457E66F-AEDF-4606-B4F9-B71B1C34DF44}" srcOrd="2" destOrd="0" presId="urn:microsoft.com/office/officeart/2005/8/layout/hList3"/>
    <dgm:cxn modelId="{D57B5C3C-1CED-4D3A-9E21-CE42DCEC28D7}" type="presParOf" srcId="{B996B39F-A1CD-4B83-9BC2-17CB3371E408}" destId="{A27D31A5-60D8-44D5-B6EE-687B54EDEF2B}" srcOrd="3" destOrd="0" presId="urn:microsoft.com/office/officeart/2005/8/layout/hList3"/>
    <dgm:cxn modelId="{B67CFECB-3ADE-4065-9C81-300DEA58D137}" type="presParOf" srcId="{3B1CC37E-B4D0-41D8-9C85-CD1B87322A06}" destId="{632EAAF9-81AE-489A-B64A-9E4BA16FF70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A6693-17E8-4C8B-8DCE-AC4C26704C4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5F284-F777-4C17-964C-5FEB0AFCEF8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b="1" dirty="0" smtClean="0">
              <a:latin typeface="Calibri" panose="020F0502020204030204" pitchFamily="34" charset="0"/>
            </a:rPr>
            <a:t>План за инвестиции за Европа (ПИЕ)</a:t>
          </a:r>
          <a:endParaRPr lang="en-US" b="1" dirty="0">
            <a:latin typeface="Calibri" panose="020F0502020204030204" pitchFamily="34" charset="0"/>
          </a:endParaRPr>
        </a:p>
      </dgm:t>
    </dgm:pt>
    <dgm:pt modelId="{E6745A9F-E6C2-4DCC-A1ED-546E87434180}" type="parTrans" cxnId="{BDBB2BFA-0EAC-48BB-AFA6-3D6AA18D59AE}">
      <dgm:prSet/>
      <dgm:spPr/>
      <dgm:t>
        <a:bodyPr/>
        <a:lstStyle/>
        <a:p>
          <a:endParaRPr lang="en-US"/>
        </a:p>
      </dgm:t>
    </dgm:pt>
    <dgm:pt modelId="{7D7156D8-EEA6-46CD-93F1-FD883CC0C15A}" type="sibTrans" cxnId="{BDBB2BFA-0EAC-48BB-AFA6-3D6AA18D59AE}">
      <dgm:prSet/>
      <dgm:spPr/>
      <dgm:t>
        <a:bodyPr/>
        <a:lstStyle/>
        <a:p>
          <a:endParaRPr lang="en-US"/>
        </a:p>
      </dgm:t>
    </dgm:pt>
    <dgm:pt modelId="{6648E689-476A-446F-9CF4-1FBE547CA82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ЦЕЛ</a:t>
          </a:r>
          <a:r>
            <a:rPr lang="en-US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:</a:t>
          </a:r>
        </a:p>
        <a:p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Спомагане за генерирането на 315 </a:t>
          </a:r>
          <a:r>
            <a:rPr lang="bg-BG" sz="1200" dirty="0" err="1" smtClean="0">
              <a:solidFill>
                <a:schemeClr val="bg1"/>
              </a:solidFill>
              <a:latin typeface="Calibri" panose="020F0502020204030204" pitchFamily="34" charset="0"/>
            </a:rPr>
            <a:t>мрлд</a:t>
          </a:r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. евро под формата на нови инвестиции до юли</a:t>
          </a:r>
          <a:r>
            <a:rPr lang="en-US" sz="1200" dirty="0" smtClean="0">
              <a:solidFill>
                <a:schemeClr val="bg1"/>
              </a:solidFill>
              <a:latin typeface="Calibri" panose="020F0502020204030204" pitchFamily="34" charset="0"/>
            </a:rPr>
            <a:t> 2018</a:t>
          </a:r>
          <a:r>
            <a:rPr lang="en-US" sz="900" dirty="0" smtClean="0">
              <a:solidFill>
                <a:srgbClr val="14539F"/>
              </a:solidFill>
              <a:latin typeface="Calibri" panose="020F0502020204030204" pitchFamily="34" charset="0"/>
            </a:rPr>
            <a:t>.</a:t>
          </a:r>
        </a:p>
        <a:p>
          <a:r>
            <a:rPr lang="en-US" sz="900" dirty="0" smtClean="0">
              <a:solidFill>
                <a:srgbClr val="14539F"/>
              </a:solidFill>
            </a:rPr>
            <a:t>.</a:t>
          </a:r>
          <a:endParaRPr lang="en-US" sz="900" dirty="0">
            <a:solidFill>
              <a:srgbClr val="14539F"/>
            </a:solidFill>
          </a:endParaRPr>
        </a:p>
      </dgm:t>
    </dgm:pt>
    <dgm:pt modelId="{C05FBEB1-811C-4B31-AAF8-31196FB598C8}" type="sibTrans" cxnId="{4FA079AB-D0E2-40AE-85E4-6AE6FA7ACF4A}">
      <dgm:prSet/>
      <dgm:spPr/>
      <dgm:t>
        <a:bodyPr/>
        <a:lstStyle/>
        <a:p>
          <a:endParaRPr lang="en-US"/>
        </a:p>
      </dgm:t>
    </dgm:pt>
    <dgm:pt modelId="{62155C26-EE0F-4C40-92B7-8CF3863192C2}" type="parTrans" cxnId="{4FA079AB-D0E2-40AE-85E4-6AE6FA7ACF4A}">
      <dgm:prSet/>
      <dgm:spPr/>
      <dgm:t>
        <a:bodyPr/>
        <a:lstStyle/>
        <a:p>
          <a:endParaRPr lang="en-US"/>
        </a:p>
      </dgm:t>
    </dgm:pt>
    <dgm:pt modelId="{B87304FF-6750-4004-9D19-2D675DBD0CA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ПИЕ</a:t>
          </a:r>
          <a:r>
            <a:rPr lang="en-US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:</a:t>
          </a:r>
        </a:p>
        <a:p>
          <a:r>
            <a:rPr lang="bg-BG" sz="1400" dirty="0" smtClean="0">
              <a:solidFill>
                <a:schemeClr val="bg1"/>
              </a:solidFill>
              <a:latin typeface="Calibri" panose="020F0502020204030204" pitchFamily="34" charset="0"/>
            </a:rPr>
            <a:t>Мащабна политическа инициатива, състояща се от три стълба</a:t>
          </a:r>
          <a:r>
            <a:rPr lang="en-US" sz="1400" dirty="0" smtClean="0">
              <a:solidFill>
                <a:schemeClr val="bg1"/>
              </a:solidFill>
              <a:latin typeface="Calibri" panose="020F0502020204030204" pitchFamily="34" charset="0"/>
            </a:rPr>
            <a:t>.</a:t>
          </a:r>
          <a:endParaRPr lang="en-US" sz="14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CFCC4E8-D69A-433F-B6C5-C65837FA0CF1}" type="sibTrans" cxnId="{B0638F8F-EE21-404C-AB24-99F735F163CF}">
      <dgm:prSet/>
      <dgm:spPr/>
      <dgm:t>
        <a:bodyPr/>
        <a:lstStyle/>
        <a:p>
          <a:endParaRPr lang="en-US"/>
        </a:p>
      </dgm:t>
    </dgm:pt>
    <dgm:pt modelId="{21EF012A-DBF6-4E8E-9217-43E1446AF7F4}" type="parTrans" cxnId="{B0638F8F-EE21-404C-AB24-99F735F163CF}">
      <dgm:prSet/>
      <dgm:spPr/>
      <dgm:t>
        <a:bodyPr/>
        <a:lstStyle/>
        <a:p>
          <a:endParaRPr lang="en-US"/>
        </a:p>
      </dgm:t>
    </dgm:pt>
    <dgm:pt modelId="{0E8B7CD0-CD6A-4D22-B8FC-C631CAAFA4F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ЕФСИ</a:t>
          </a:r>
          <a:r>
            <a:rPr lang="en-US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: </a:t>
          </a:r>
        </a:p>
        <a:p>
          <a:r>
            <a:rPr lang="en-US" sz="1400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  <a:r>
            <a:rPr lang="en-US" sz="1100" dirty="0" smtClean="0">
              <a:solidFill>
                <a:schemeClr val="bg1"/>
              </a:solidFill>
              <a:latin typeface="Calibri" panose="020F0502020204030204" pitchFamily="34" charset="0"/>
            </a:rPr>
            <a:t>16</a:t>
          </a:r>
          <a:r>
            <a:rPr lang="bg-BG" sz="1100" dirty="0" smtClean="0">
              <a:solidFill>
                <a:schemeClr val="bg1"/>
              </a:solidFill>
              <a:latin typeface="Calibri" panose="020F0502020204030204" pitchFamily="34" charset="0"/>
            </a:rPr>
            <a:t>млрд. евро</a:t>
          </a:r>
          <a:r>
            <a:rPr lang="en-US" sz="1100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  <a:r>
            <a:rPr lang="bg-BG" sz="1100" dirty="0" smtClean="0">
              <a:solidFill>
                <a:schemeClr val="bg1"/>
              </a:solidFill>
              <a:latin typeface="Calibri" panose="020F0502020204030204" pitchFamily="34" charset="0"/>
            </a:rPr>
            <a:t>гаранция от бюджета на ЕС плюс</a:t>
          </a:r>
          <a:r>
            <a:rPr lang="en-US" sz="1100" dirty="0" smtClean="0">
              <a:solidFill>
                <a:schemeClr val="bg1"/>
              </a:solidFill>
              <a:latin typeface="Calibri" panose="020F0502020204030204" pitchFamily="34" charset="0"/>
            </a:rPr>
            <a:t> 5</a:t>
          </a:r>
          <a:r>
            <a:rPr lang="bg-BG" sz="1100" dirty="0" smtClean="0">
              <a:solidFill>
                <a:schemeClr val="bg1"/>
              </a:solidFill>
              <a:latin typeface="Calibri" panose="020F0502020204030204" pitchFamily="34" charset="0"/>
            </a:rPr>
            <a:t>млрд. евро участие на ЕИБ</a:t>
          </a:r>
          <a:r>
            <a:rPr lang="en-US" sz="1100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  <a:r>
            <a:rPr lang="bg-BG" sz="1100" dirty="0" smtClean="0">
              <a:solidFill>
                <a:schemeClr val="bg1"/>
              </a:solidFill>
              <a:latin typeface="Calibri" panose="020F0502020204030204" pitchFamily="34" charset="0"/>
            </a:rPr>
            <a:t>за  инвестиране в проекти с по-висок рисков профил от типичните, в които ЕИБ инвестира.</a:t>
          </a:r>
          <a:endParaRPr lang="en-US" sz="14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757E201A-9D23-4C6A-96B1-30F92A4835E5}" type="sibTrans" cxnId="{DCBF2ED5-EA34-4347-8516-DA315BFD188E}">
      <dgm:prSet/>
      <dgm:spPr/>
      <dgm:t>
        <a:bodyPr/>
        <a:lstStyle/>
        <a:p>
          <a:endParaRPr lang="en-US"/>
        </a:p>
      </dgm:t>
    </dgm:pt>
    <dgm:pt modelId="{67910431-C4CF-4E6B-884A-35B8E17FA793}" type="parTrans" cxnId="{DCBF2ED5-EA34-4347-8516-DA315BFD188E}">
      <dgm:prSet/>
      <dgm:spPr/>
      <dgm:t>
        <a:bodyPr/>
        <a:lstStyle/>
        <a:p>
          <a:endParaRPr lang="en-US"/>
        </a:p>
      </dgm:t>
    </dgm:pt>
    <dgm:pt modelId="{A7C5119B-EEB5-4E92-AD9B-6D3AF58D8D0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Иновации</a:t>
          </a:r>
          <a:r>
            <a:rPr lang="en-US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: </a:t>
          </a:r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Комбинация от различни ресурси</a:t>
          </a:r>
          <a:b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</a:br>
          <a:r>
            <a:rPr lang="en-US" sz="1200" dirty="0" smtClean="0">
              <a:solidFill>
                <a:schemeClr val="bg1"/>
              </a:solidFill>
              <a:latin typeface="Calibri" panose="020F0502020204030204" pitchFamily="34" charset="0"/>
            </a:rPr>
            <a:t>(</a:t>
          </a:r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МСЕ</a:t>
          </a:r>
          <a:r>
            <a:rPr lang="en-US" sz="12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Хоризонт</a:t>
          </a:r>
          <a:r>
            <a:rPr lang="en-US" sz="1200" dirty="0" smtClean="0">
              <a:solidFill>
                <a:schemeClr val="bg1"/>
              </a:solidFill>
              <a:latin typeface="Calibri" panose="020F0502020204030204" pitchFamily="34" charset="0"/>
            </a:rPr>
            <a:t> 2020, </a:t>
          </a:r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КМСП</a:t>
          </a:r>
          <a:r>
            <a:rPr lang="en-US" sz="1200" dirty="0" smtClean="0">
              <a:solidFill>
                <a:schemeClr val="bg1"/>
              </a:solidFill>
              <a:latin typeface="Calibri" panose="020F0502020204030204" pitchFamily="34" charset="0"/>
            </a:rPr>
            <a:t>), </a:t>
          </a:r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споделено управление</a:t>
          </a:r>
          <a:r>
            <a:rPr lang="en-US" sz="14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споделяне на приходи с ЕС</a:t>
          </a:r>
          <a:r>
            <a:rPr lang="en-US" sz="1200" dirty="0" smtClean="0">
              <a:solidFill>
                <a:schemeClr val="bg1"/>
              </a:solidFill>
              <a:latin typeface="Calibri" panose="020F0502020204030204" pitchFamily="34" charset="0"/>
            </a:rPr>
            <a:t>.</a:t>
          </a:r>
          <a:endParaRPr lang="en-GB" sz="1200" dirty="0" smtClean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011FDCA5-8303-48C6-9C22-755870CD6971}" type="parTrans" cxnId="{1E51F5B0-D622-4AF2-B116-DF49468B5653}">
      <dgm:prSet/>
      <dgm:spPr/>
      <dgm:t>
        <a:bodyPr/>
        <a:lstStyle/>
        <a:p>
          <a:endParaRPr lang="en-GB"/>
        </a:p>
      </dgm:t>
    </dgm:pt>
    <dgm:pt modelId="{C8219662-39CF-42B3-8741-A9996D03E581}" type="sibTrans" cxnId="{1E51F5B0-D622-4AF2-B116-DF49468B5653}">
      <dgm:prSet/>
      <dgm:spPr/>
      <dgm:t>
        <a:bodyPr/>
        <a:lstStyle/>
        <a:p>
          <a:endParaRPr lang="en-GB"/>
        </a:p>
      </dgm:t>
    </dgm:pt>
    <dgm:pt modelId="{5CCA3051-065D-4E4A-81F3-4680A331B9B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g-BG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Специфични характеристики</a:t>
          </a:r>
          <a:r>
            <a:rPr lang="en-US" sz="1600" b="1" dirty="0" smtClean="0">
              <a:solidFill>
                <a:schemeClr val="bg1"/>
              </a:solidFill>
              <a:latin typeface="Calibri" panose="020F0502020204030204" pitchFamily="34" charset="0"/>
            </a:rPr>
            <a:t>:</a:t>
          </a:r>
          <a:r>
            <a:rPr lang="en-US" sz="1600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</a:p>
        <a:p>
          <a:r>
            <a:rPr lang="bg-BG" sz="1200" dirty="0" err="1" smtClean="0">
              <a:solidFill>
                <a:schemeClr val="bg1"/>
              </a:solidFill>
              <a:latin typeface="Calibri" panose="020F0502020204030204" pitchFamily="34" charset="0"/>
            </a:rPr>
            <a:t>Допълняемост</a:t>
          </a:r>
          <a:r>
            <a:rPr lang="en-US" sz="12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критерии за допустимост</a:t>
          </a:r>
          <a:r>
            <a:rPr lang="en-US" sz="12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специфични  индикатори</a:t>
          </a:r>
          <a:r>
            <a:rPr lang="en-US" sz="12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катализиращ и привличащ ефект</a:t>
          </a:r>
          <a:r>
            <a:rPr lang="en-US" sz="12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dirty="0" smtClean="0">
              <a:solidFill>
                <a:schemeClr val="bg1"/>
              </a:solidFill>
              <a:latin typeface="Calibri" panose="020F0502020204030204" pitchFamily="34" charset="0"/>
            </a:rPr>
            <a:t>адаптивна управленска структура</a:t>
          </a:r>
          <a:r>
            <a:rPr lang="en-US" sz="1050" dirty="0" smtClean="0">
              <a:solidFill>
                <a:schemeClr val="bg1"/>
              </a:solidFill>
            </a:rPr>
            <a:t>.</a:t>
          </a:r>
          <a:endParaRPr lang="en-US" sz="1050" dirty="0">
            <a:solidFill>
              <a:schemeClr val="bg1"/>
            </a:solidFill>
          </a:endParaRPr>
        </a:p>
      </dgm:t>
    </dgm:pt>
    <dgm:pt modelId="{F9D75CDB-966F-4BFE-B816-39956AB23101}" type="parTrans" cxnId="{2FD82717-D0CA-4A63-8991-4765B24B1BA5}">
      <dgm:prSet/>
      <dgm:spPr/>
      <dgm:t>
        <a:bodyPr/>
        <a:lstStyle/>
        <a:p>
          <a:endParaRPr lang="en-GB"/>
        </a:p>
      </dgm:t>
    </dgm:pt>
    <dgm:pt modelId="{6D5FBD84-DBC6-4EF0-94F8-F7FDE74277B2}" type="sibTrans" cxnId="{2FD82717-D0CA-4A63-8991-4765B24B1BA5}">
      <dgm:prSet/>
      <dgm:spPr/>
      <dgm:t>
        <a:bodyPr/>
        <a:lstStyle/>
        <a:p>
          <a:endParaRPr lang="en-GB"/>
        </a:p>
      </dgm:t>
    </dgm:pt>
    <dgm:pt modelId="{05320BC3-3F6E-45A0-9F5C-7434DB1DEC0B}" type="pres">
      <dgm:prSet presAssocID="{672A6693-17E8-4C8B-8DCE-AC4C26704C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60368D-BF5B-46B9-91B5-234ECC1EC3DB}" type="pres">
      <dgm:prSet presAssocID="{DDB5F284-F777-4C17-964C-5FEB0AFCEF8B}" presName="roof" presStyleLbl="dkBgShp" presStyleIdx="0" presStyleCnt="2" custScaleY="62162" custLinFactNeighborY="-18174"/>
      <dgm:spPr/>
      <dgm:t>
        <a:bodyPr/>
        <a:lstStyle/>
        <a:p>
          <a:endParaRPr lang="en-US"/>
        </a:p>
      </dgm:t>
    </dgm:pt>
    <dgm:pt modelId="{20937DC6-6F04-4F63-9AD7-0E1E64B78298}" type="pres">
      <dgm:prSet presAssocID="{DDB5F284-F777-4C17-964C-5FEB0AFCEF8B}" presName="pillars" presStyleCnt="0"/>
      <dgm:spPr/>
    </dgm:pt>
    <dgm:pt modelId="{99FD0D33-1623-4885-803B-A435AAAF292E}" type="pres">
      <dgm:prSet presAssocID="{DDB5F284-F777-4C17-964C-5FEB0AFCEF8B}" presName="pillar1" presStyleLbl="node1" presStyleIdx="0" presStyleCnt="5" custScaleX="79831" custScaleY="127628" custLinFactNeighborY="4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32D65-55F1-4BC3-901F-FEF46E48B077}" type="pres">
      <dgm:prSet presAssocID="{0E8B7CD0-CD6A-4D22-B8FC-C631CAAFA4F1}" presName="pillarX" presStyleLbl="node1" presStyleIdx="1" presStyleCnt="5" custScaleY="127810" custLinFactNeighborY="5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F8977-E6B6-490D-BDFE-163C16D22218}" type="pres">
      <dgm:prSet presAssocID="{6648E689-476A-446F-9CF4-1FBE547CA82A}" presName="pillarX" presStyleLbl="node1" presStyleIdx="2" presStyleCnt="5" custScaleX="53806" custScaleY="128432" custLinFactNeighborX="-1562" custLinFactNeighborY="5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83CF4-9F84-492A-B182-F4EA8FF1657B}" type="pres">
      <dgm:prSet presAssocID="{A7C5119B-EEB5-4E92-AD9B-6D3AF58D8D00}" presName="pillarX" presStyleLbl="node1" presStyleIdx="3" presStyleCnt="5" custScaleX="89628" custScaleY="128463" custLinFactNeighborX="37" custLinFactNeighborY="88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2E4357-B9EA-418F-A9EE-17A2EFDF25D7}" type="pres">
      <dgm:prSet presAssocID="{5CCA3051-065D-4E4A-81F3-4680A331B9B0}" presName="pillarX" presStyleLbl="node1" presStyleIdx="4" presStyleCnt="5" custScaleY="126873" custLinFactNeighborY="23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012AC4-DEE2-4CC6-8D5E-73714D5E554C}" type="pres">
      <dgm:prSet presAssocID="{DDB5F284-F777-4C17-964C-5FEB0AFCEF8B}" presName="base" presStyleLbl="dkBgShp" presStyleIdx="1" presStyleCnt="2" custFlipVert="1" custScaleY="31048" custLinFactY="100000" custLinFactNeighborY="115516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</dgm:ptLst>
  <dgm:cxnLst>
    <dgm:cxn modelId="{B0638F8F-EE21-404C-AB24-99F735F163CF}" srcId="{DDB5F284-F777-4C17-964C-5FEB0AFCEF8B}" destId="{B87304FF-6750-4004-9D19-2D675DBD0CAC}" srcOrd="0" destOrd="0" parTransId="{21EF012A-DBF6-4E8E-9217-43E1446AF7F4}" sibTransId="{ECFCC4E8-D69A-433F-B6C5-C65837FA0CF1}"/>
    <dgm:cxn modelId="{2F02AD88-2DF6-45AB-BDF4-2A73AAE5C14C}" type="presOf" srcId="{672A6693-17E8-4C8B-8DCE-AC4C26704C44}" destId="{05320BC3-3F6E-45A0-9F5C-7434DB1DEC0B}" srcOrd="0" destOrd="0" presId="urn:microsoft.com/office/officeart/2005/8/layout/hList3"/>
    <dgm:cxn modelId="{895A5653-C81F-4546-ABAE-2A7B04BD5C33}" type="presOf" srcId="{6648E689-476A-446F-9CF4-1FBE547CA82A}" destId="{F91F8977-E6B6-490D-BDFE-163C16D22218}" srcOrd="0" destOrd="0" presId="urn:microsoft.com/office/officeart/2005/8/layout/hList3"/>
    <dgm:cxn modelId="{94870878-513D-4080-B754-25F9E7C75A71}" type="presOf" srcId="{A7C5119B-EEB5-4E92-AD9B-6D3AF58D8D00}" destId="{D0383CF4-9F84-492A-B182-F4EA8FF1657B}" srcOrd="0" destOrd="0" presId="urn:microsoft.com/office/officeart/2005/8/layout/hList3"/>
    <dgm:cxn modelId="{9F0FAF72-8A9F-4CD6-9AB3-355823A7FFC6}" type="presOf" srcId="{DDB5F284-F777-4C17-964C-5FEB0AFCEF8B}" destId="{DC60368D-BF5B-46B9-91B5-234ECC1EC3DB}" srcOrd="0" destOrd="0" presId="urn:microsoft.com/office/officeart/2005/8/layout/hList3"/>
    <dgm:cxn modelId="{1E51F5B0-D622-4AF2-B116-DF49468B5653}" srcId="{DDB5F284-F777-4C17-964C-5FEB0AFCEF8B}" destId="{A7C5119B-EEB5-4E92-AD9B-6D3AF58D8D00}" srcOrd="3" destOrd="0" parTransId="{011FDCA5-8303-48C6-9C22-755870CD6971}" sibTransId="{C8219662-39CF-42B3-8741-A9996D03E581}"/>
    <dgm:cxn modelId="{4FA079AB-D0E2-40AE-85E4-6AE6FA7ACF4A}" srcId="{DDB5F284-F777-4C17-964C-5FEB0AFCEF8B}" destId="{6648E689-476A-446F-9CF4-1FBE547CA82A}" srcOrd="2" destOrd="0" parTransId="{62155C26-EE0F-4C40-92B7-8CF3863192C2}" sibTransId="{C05FBEB1-811C-4B31-AAF8-31196FB598C8}"/>
    <dgm:cxn modelId="{2FD82717-D0CA-4A63-8991-4765B24B1BA5}" srcId="{DDB5F284-F777-4C17-964C-5FEB0AFCEF8B}" destId="{5CCA3051-065D-4E4A-81F3-4680A331B9B0}" srcOrd="4" destOrd="0" parTransId="{F9D75CDB-966F-4BFE-B816-39956AB23101}" sibTransId="{6D5FBD84-DBC6-4EF0-94F8-F7FDE74277B2}"/>
    <dgm:cxn modelId="{BDBB2BFA-0EAC-48BB-AFA6-3D6AA18D59AE}" srcId="{672A6693-17E8-4C8B-8DCE-AC4C26704C44}" destId="{DDB5F284-F777-4C17-964C-5FEB0AFCEF8B}" srcOrd="0" destOrd="0" parTransId="{E6745A9F-E6C2-4DCC-A1ED-546E87434180}" sibTransId="{7D7156D8-EEA6-46CD-93F1-FD883CC0C15A}"/>
    <dgm:cxn modelId="{DCBF2ED5-EA34-4347-8516-DA315BFD188E}" srcId="{DDB5F284-F777-4C17-964C-5FEB0AFCEF8B}" destId="{0E8B7CD0-CD6A-4D22-B8FC-C631CAAFA4F1}" srcOrd="1" destOrd="0" parTransId="{67910431-C4CF-4E6B-884A-35B8E17FA793}" sibTransId="{757E201A-9D23-4C6A-96B1-30F92A4835E5}"/>
    <dgm:cxn modelId="{3FE26A8F-455B-439B-A073-DB859D504DA3}" type="presOf" srcId="{5CCA3051-065D-4E4A-81F3-4680A331B9B0}" destId="{252E4357-B9EA-418F-A9EE-17A2EFDF25D7}" srcOrd="0" destOrd="0" presId="urn:microsoft.com/office/officeart/2005/8/layout/hList3"/>
    <dgm:cxn modelId="{10B95CF1-C9A0-4988-BFCC-87BB10A15843}" type="presOf" srcId="{B87304FF-6750-4004-9D19-2D675DBD0CAC}" destId="{99FD0D33-1623-4885-803B-A435AAAF292E}" srcOrd="0" destOrd="0" presId="urn:microsoft.com/office/officeart/2005/8/layout/hList3"/>
    <dgm:cxn modelId="{C9F59073-E09B-4338-A3A1-D3F5E60D133E}" type="presOf" srcId="{0E8B7CD0-CD6A-4D22-B8FC-C631CAAFA4F1}" destId="{EB232D65-55F1-4BC3-901F-FEF46E48B077}" srcOrd="0" destOrd="0" presId="urn:microsoft.com/office/officeart/2005/8/layout/hList3"/>
    <dgm:cxn modelId="{5EECD4C1-60A3-4994-B176-054B4EB53496}" type="presParOf" srcId="{05320BC3-3F6E-45A0-9F5C-7434DB1DEC0B}" destId="{DC60368D-BF5B-46B9-91B5-234ECC1EC3DB}" srcOrd="0" destOrd="0" presId="urn:microsoft.com/office/officeart/2005/8/layout/hList3"/>
    <dgm:cxn modelId="{3AFAEF40-6E69-45C6-91D2-665D6A8D7D33}" type="presParOf" srcId="{05320BC3-3F6E-45A0-9F5C-7434DB1DEC0B}" destId="{20937DC6-6F04-4F63-9AD7-0E1E64B78298}" srcOrd="1" destOrd="0" presId="urn:microsoft.com/office/officeart/2005/8/layout/hList3"/>
    <dgm:cxn modelId="{8E350B9F-32E4-46CE-B5A8-FFCBC598BB48}" type="presParOf" srcId="{20937DC6-6F04-4F63-9AD7-0E1E64B78298}" destId="{99FD0D33-1623-4885-803B-A435AAAF292E}" srcOrd="0" destOrd="0" presId="urn:microsoft.com/office/officeart/2005/8/layout/hList3"/>
    <dgm:cxn modelId="{AD7B6605-650F-40A4-B4E4-820D84C87E56}" type="presParOf" srcId="{20937DC6-6F04-4F63-9AD7-0E1E64B78298}" destId="{EB232D65-55F1-4BC3-901F-FEF46E48B077}" srcOrd="1" destOrd="0" presId="urn:microsoft.com/office/officeart/2005/8/layout/hList3"/>
    <dgm:cxn modelId="{D7F27D29-75FA-436F-B7A0-A4DBED57ECB7}" type="presParOf" srcId="{20937DC6-6F04-4F63-9AD7-0E1E64B78298}" destId="{F91F8977-E6B6-490D-BDFE-163C16D22218}" srcOrd="2" destOrd="0" presId="urn:microsoft.com/office/officeart/2005/8/layout/hList3"/>
    <dgm:cxn modelId="{14604831-A608-4166-969F-5170898BAE5F}" type="presParOf" srcId="{20937DC6-6F04-4F63-9AD7-0E1E64B78298}" destId="{D0383CF4-9F84-492A-B182-F4EA8FF1657B}" srcOrd="3" destOrd="0" presId="urn:microsoft.com/office/officeart/2005/8/layout/hList3"/>
    <dgm:cxn modelId="{4847239D-AFD4-4ED1-8C66-CCB427BE567E}" type="presParOf" srcId="{20937DC6-6F04-4F63-9AD7-0E1E64B78298}" destId="{252E4357-B9EA-418F-A9EE-17A2EFDF25D7}" srcOrd="4" destOrd="0" presId="urn:microsoft.com/office/officeart/2005/8/layout/hList3"/>
    <dgm:cxn modelId="{15FAE2B0-7301-4AB7-8F65-2341C6110056}" type="presParOf" srcId="{05320BC3-3F6E-45A0-9F5C-7434DB1DEC0B}" destId="{99012AC4-DEE2-4CC6-8D5E-73714D5E55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8DEA1-D1D5-4ECC-967A-3CF38187403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14BE367-B4DD-4D9B-9AF3-CBB80D8BE287}">
      <dgm:prSet custT="1"/>
      <dgm:spPr>
        <a:xfrm>
          <a:off x="384347" y="251774"/>
          <a:ext cx="4301667" cy="503357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Съсредоточаване върху по-малко на брой, но по-големи инструменти </a:t>
          </a:r>
          <a: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</a:t>
          </a:r>
          <a:r>
            <a:rPr lang="bg-BG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водещи</a:t>
          </a:r>
          <a: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). </a:t>
          </a:r>
          <a:r>
            <a:rPr lang="bg-BG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Намаляване на фрагментацията.</a:t>
          </a:r>
          <a:endParaRPr lang="en-US" sz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FD685ED-D885-4C1B-8882-22AFABC429BA}" type="parTrans" cxnId="{3DFB0105-3BB9-4D02-8047-F74760916EE6}">
      <dgm:prSet/>
      <dgm:spPr/>
      <dgm:t>
        <a:bodyPr/>
        <a:lstStyle/>
        <a:p>
          <a:endParaRPr lang="en-GB"/>
        </a:p>
      </dgm:t>
    </dgm:pt>
    <dgm:pt modelId="{1704A550-6986-46B5-A932-0D38CB884984}" type="sibTrans" cxnId="{3DFB0105-3BB9-4D02-8047-F74760916EE6}">
      <dgm:prSet/>
      <dgm:spPr>
        <a:xfrm>
          <a:off x="-5405681" y="-827754"/>
          <a:ext cx="6436636" cy="6436636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35371145-5EFA-4625-9DA1-F71BB1C9D82C}">
      <dgm:prSet custT="1"/>
      <dgm:spPr>
        <a:xfrm>
          <a:off x="798393" y="1006714"/>
          <a:ext cx="3887621" cy="503357"/>
        </a:xfrm>
        <a:prstGeom prst="rect">
          <a:avLst/>
        </a:prstGeom>
        <a:solidFill>
          <a:srgbClr val="96969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Намаляване на продуктовото и допустимото припокриване чрез инструмент подобен на ЕФСИ.</a:t>
          </a:r>
          <a:endParaRPr lang="en-GB" sz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9F9F8E9-873B-41F9-A4C7-DE23BA3FAD69}" type="parTrans" cxnId="{90DB3B2A-AEF8-4160-AB96-1EEEADE2DDF4}">
      <dgm:prSet/>
      <dgm:spPr/>
      <dgm:t>
        <a:bodyPr/>
        <a:lstStyle/>
        <a:p>
          <a:endParaRPr lang="en-GB"/>
        </a:p>
      </dgm:t>
    </dgm:pt>
    <dgm:pt modelId="{7676A064-A71C-4C01-8972-32D7B13FA746}" type="sibTrans" cxnId="{90DB3B2A-AEF8-4160-AB96-1EEEADE2DDF4}">
      <dgm:prSet/>
      <dgm:spPr/>
      <dgm:t>
        <a:bodyPr/>
        <a:lstStyle/>
        <a:p>
          <a:endParaRPr lang="en-GB"/>
        </a:p>
      </dgm:t>
    </dgm:pt>
    <dgm:pt modelId="{25FC81E7-FD69-4865-BCDC-7BA04D88FA51}">
      <dgm:prSet custT="1"/>
      <dgm:spPr>
        <a:xfrm>
          <a:off x="987725" y="1761654"/>
          <a:ext cx="3698289" cy="503357"/>
        </a:xfrm>
        <a:prstGeom prst="rect">
          <a:avLst/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Запазване гъвкавостта на инструментите с цел по-бързо адаптиране</a:t>
          </a:r>
          <a:r>
            <a:rPr lang="en-GB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bg-BG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да се заложи в законодателството</a:t>
          </a:r>
          <a:r>
            <a:rPr lang="en-GB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r>
            <a:rPr lang="bg-BG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56B052D-1EA0-4ABA-88CC-2E5ACCB43E20}" type="parTrans" cxnId="{5C66E4A5-3408-4B96-8014-8CC8FC5FE245}">
      <dgm:prSet/>
      <dgm:spPr/>
      <dgm:t>
        <a:bodyPr/>
        <a:lstStyle/>
        <a:p>
          <a:endParaRPr lang="en-GB"/>
        </a:p>
      </dgm:t>
    </dgm:pt>
    <dgm:pt modelId="{3215E8A8-F3D8-49C7-807B-09CC2F0A8B41}" type="sibTrans" cxnId="{5C66E4A5-3408-4B96-8014-8CC8FC5FE245}">
      <dgm:prSet/>
      <dgm:spPr/>
      <dgm:t>
        <a:bodyPr/>
        <a:lstStyle/>
        <a:p>
          <a:endParaRPr lang="en-GB"/>
        </a:p>
      </dgm:t>
    </dgm:pt>
    <dgm:pt modelId="{ADC41C02-F0CF-4F06-8A8C-1C911BD06CA4}">
      <dgm:prSet custT="1"/>
      <dgm:spPr>
        <a:xfrm>
          <a:off x="987725" y="2516116"/>
          <a:ext cx="3698289" cy="503357"/>
        </a:xfrm>
        <a:prstGeom prst="rect">
          <a:avLst/>
        </a:prstGeom>
        <a:solidFill>
          <a:srgbClr val="5F5F5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200" dirty="0" smtClean="0">
              <a:latin typeface="Calibri" panose="020F0502020204030204" pitchFamily="34" charset="0"/>
            </a:rPr>
            <a:t>Улеснения в рамките на централните и регионалните източници.</a:t>
          </a:r>
          <a:endParaRPr lang="en-GB" sz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467EAB4-84A8-40F8-836B-496E4B4DAEE5}" type="parTrans" cxnId="{E49E546C-E6A7-4910-9EC6-BC907B7FBD22}">
      <dgm:prSet/>
      <dgm:spPr/>
      <dgm:t>
        <a:bodyPr/>
        <a:lstStyle/>
        <a:p>
          <a:endParaRPr lang="en-GB"/>
        </a:p>
      </dgm:t>
    </dgm:pt>
    <dgm:pt modelId="{A1744F2C-FFF1-4E53-8147-5F3FCE1D85E0}" type="sibTrans" cxnId="{E49E546C-E6A7-4910-9EC6-BC907B7FBD22}">
      <dgm:prSet/>
      <dgm:spPr/>
      <dgm:t>
        <a:bodyPr/>
        <a:lstStyle/>
        <a:p>
          <a:endParaRPr lang="en-GB"/>
        </a:p>
      </dgm:t>
    </dgm:pt>
    <dgm:pt modelId="{83DCE853-9068-446C-848D-046E04138C59}">
      <dgm:prSet custT="1"/>
      <dgm:spPr>
        <a:xfrm>
          <a:off x="798393" y="3271056"/>
          <a:ext cx="3887621" cy="503357"/>
        </a:xfrm>
        <a:prstGeom prst="rect">
          <a:avLst/>
        </a:prstGeom>
        <a:solidFill>
          <a:srgbClr val="4D4D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Единен набор от правила за всички инструменти.</a:t>
          </a:r>
          <a:endParaRPr lang="en-GB" sz="12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5B7092-ED3C-4EE8-BA3C-C780936C2500}" type="parTrans" cxnId="{FEDF43C7-8A3A-400C-9286-30301AE0F0B7}">
      <dgm:prSet/>
      <dgm:spPr/>
      <dgm:t>
        <a:bodyPr/>
        <a:lstStyle/>
        <a:p>
          <a:endParaRPr lang="en-GB"/>
        </a:p>
      </dgm:t>
    </dgm:pt>
    <dgm:pt modelId="{71399DB3-8E4C-49E5-A678-FCF5D110F91C}" type="sibTrans" cxnId="{FEDF43C7-8A3A-400C-9286-30301AE0F0B7}">
      <dgm:prSet/>
      <dgm:spPr/>
      <dgm:t>
        <a:bodyPr/>
        <a:lstStyle/>
        <a:p>
          <a:endParaRPr lang="en-GB"/>
        </a:p>
      </dgm:t>
    </dgm:pt>
    <dgm:pt modelId="{CA02E349-BB18-4160-A441-99E0068EBC61}">
      <dgm:prSet custT="1"/>
      <dgm:spPr>
        <a:xfrm>
          <a:off x="384347" y="4025996"/>
          <a:ext cx="4301667" cy="503357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Общи глобални стандарти за одит, застраховане и данъци.</a:t>
          </a:r>
          <a:endParaRPr lang="en-GB" sz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79F091A-9690-47D4-B88D-1E418435627C}" type="parTrans" cxnId="{58B8DF82-DE97-4142-B80B-6D400F13EDEF}">
      <dgm:prSet/>
      <dgm:spPr/>
      <dgm:t>
        <a:bodyPr/>
        <a:lstStyle/>
        <a:p>
          <a:endParaRPr lang="en-GB"/>
        </a:p>
      </dgm:t>
    </dgm:pt>
    <dgm:pt modelId="{3B6D522A-C8B1-4053-B4B3-A0EB5FBB285E}" type="sibTrans" cxnId="{58B8DF82-DE97-4142-B80B-6D400F13EDEF}">
      <dgm:prSet/>
      <dgm:spPr/>
      <dgm:t>
        <a:bodyPr/>
        <a:lstStyle/>
        <a:p>
          <a:endParaRPr lang="en-GB"/>
        </a:p>
      </dgm:t>
    </dgm:pt>
    <dgm:pt modelId="{F399BDE4-7541-476B-BB6C-79FEE68B8DDA}">
      <dgm:prSet custT="1"/>
      <dgm:spPr>
        <a:xfrm>
          <a:off x="384347" y="4025996"/>
          <a:ext cx="4301667" cy="503357"/>
        </a:xfrm>
        <a:solidFill>
          <a:srgbClr val="B2B2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200" b="0" noProof="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Техническа помощ за справяне с ограниченията, свързани с капацитета</a:t>
          </a:r>
          <a:r>
            <a:rPr lang="bg-BG" sz="1200" b="0" baseline="0" noProof="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 и подобряване на устойчивостта и ефективността подпомагането от ЕС.</a:t>
          </a:r>
          <a:endParaRPr lang="en-GB" sz="1200" dirty="0" smtClean="0">
            <a:solidFill>
              <a:schemeClr val="bg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87E2A81-4648-4E69-B9C6-928550CFD004}" type="parTrans" cxnId="{DBBF7258-90A1-49E4-8DF3-F8481C5D0127}">
      <dgm:prSet/>
      <dgm:spPr/>
      <dgm:t>
        <a:bodyPr/>
        <a:lstStyle/>
        <a:p>
          <a:endParaRPr lang="en-GB"/>
        </a:p>
      </dgm:t>
    </dgm:pt>
    <dgm:pt modelId="{6AACB684-4BD5-497C-A35E-F1DC1B53E8D1}" type="sibTrans" cxnId="{DBBF7258-90A1-49E4-8DF3-F8481C5D0127}">
      <dgm:prSet/>
      <dgm:spPr/>
      <dgm:t>
        <a:bodyPr/>
        <a:lstStyle/>
        <a:p>
          <a:endParaRPr lang="en-GB"/>
        </a:p>
      </dgm:t>
    </dgm:pt>
    <dgm:pt modelId="{2AE0876E-B749-4EC9-8D30-FFD9ADD4B66B}" type="pres">
      <dgm:prSet presAssocID="{D5B8DEA1-D1D5-4ECC-967A-3CF3818740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BD83E02-7461-42AF-AC66-738EB6D87515}" type="pres">
      <dgm:prSet presAssocID="{D5B8DEA1-D1D5-4ECC-967A-3CF38187403F}" presName="Name1" presStyleCnt="0"/>
      <dgm:spPr/>
    </dgm:pt>
    <dgm:pt modelId="{6B2E5080-CADA-4AF5-A0E6-08E3CDFA9884}" type="pres">
      <dgm:prSet presAssocID="{D5B8DEA1-D1D5-4ECC-967A-3CF38187403F}" presName="cycle" presStyleCnt="0"/>
      <dgm:spPr/>
    </dgm:pt>
    <dgm:pt modelId="{19A971A2-E410-4A65-AD6F-22113C307318}" type="pres">
      <dgm:prSet presAssocID="{D5B8DEA1-D1D5-4ECC-967A-3CF38187403F}" presName="srcNode" presStyleLbl="node1" presStyleIdx="0" presStyleCnt="7"/>
      <dgm:spPr/>
    </dgm:pt>
    <dgm:pt modelId="{3AC2E38B-B22A-408F-AEB6-04AE0EA8EAB0}" type="pres">
      <dgm:prSet presAssocID="{D5B8DEA1-D1D5-4ECC-967A-3CF38187403F}" presName="conn" presStyleLbl="parChTrans1D2" presStyleIdx="0" presStyleCnt="1"/>
      <dgm:spPr/>
      <dgm:t>
        <a:bodyPr/>
        <a:lstStyle/>
        <a:p>
          <a:endParaRPr lang="en-GB"/>
        </a:p>
      </dgm:t>
    </dgm:pt>
    <dgm:pt modelId="{4E8EC509-DB4E-44A2-8F0B-1FD6F5C9999F}" type="pres">
      <dgm:prSet presAssocID="{D5B8DEA1-D1D5-4ECC-967A-3CF38187403F}" presName="extraNode" presStyleLbl="node1" presStyleIdx="0" presStyleCnt="7"/>
      <dgm:spPr/>
    </dgm:pt>
    <dgm:pt modelId="{19C1A5EF-6B1B-4D01-86B3-0EECD0404F9A}" type="pres">
      <dgm:prSet presAssocID="{D5B8DEA1-D1D5-4ECC-967A-3CF38187403F}" presName="dstNode" presStyleLbl="node1" presStyleIdx="0" presStyleCnt="7"/>
      <dgm:spPr/>
    </dgm:pt>
    <dgm:pt modelId="{CF8AB38C-B9D6-40E3-908A-D9AE9B45562C}" type="pres">
      <dgm:prSet presAssocID="{E14BE367-B4DD-4D9B-9AF3-CBB80D8BE28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DC4298-AC82-4D51-93EB-74828FA680C4}" type="pres">
      <dgm:prSet presAssocID="{E14BE367-B4DD-4D9B-9AF3-CBB80D8BE287}" presName="accent_1" presStyleCnt="0"/>
      <dgm:spPr/>
    </dgm:pt>
    <dgm:pt modelId="{702AC22B-1A61-494B-8B6A-FF566A17D8A9}" type="pres">
      <dgm:prSet presAssocID="{E14BE367-B4DD-4D9B-9AF3-CBB80D8BE287}" presName="accentRepeatNode" presStyleLbl="solidFgAcc1" presStyleIdx="0" presStyleCnt="7"/>
      <dgm:spPr>
        <a:xfrm>
          <a:off x="69749" y="188854"/>
          <a:ext cx="629196" cy="6291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A932C206-D5E5-44B0-B133-9DE22A6276E8}" type="pres">
      <dgm:prSet presAssocID="{35371145-5EFA-4625-9DA1-F71BB1C9D82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FEEA4D-CB08-48BB-8434-0ECF7EFC2357}" type="pres">
      <dgm:prSet presAssocID="{35371145-5EFA-4625-9DA1-F71BB1C9D82C}" presName="accent_2" presStyleCnt="0"/>
      <dgm:spPr/>
    </dgm:pt>
    <dgm:pt modelId="{6701693C-2993-412E-9699-7C9C10C53511}" type="pres">
      <dgm:prSet presAssocID="{35371145-5EFA-4625-9DA1-F71BB1C9D82C}" presName="accentRepeatNode" presStyleLbl="solidFgAcc1" presStyleIdx="1" presStyleCnt="7"/>
      <dgm:spPr>
        <a:xfrm>
          <a:off x="483794" y="943794"/>
          <a:ext cx="629196" cy="6291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969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4AC482E7-F20C-4804-8E6D-F111E3C43E26}" type="pres">
      <dgm:prSet presAssocID="{25FC81E7-FD69-4865-BCDC-7BA04D88FA51}" presName="text_3" presStyleLbl="node1" presStyleIdx="2" presStyleCnt="7" custScaleX="103409" custScaleY="1278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7135A2-1C7C-4BB2-BA7F-00CBD28BA251}" type="pres">
      <dgm:prSet presAssocID="{25FC81E7-FD69-4865-BCDC-7BA04D88FA51}" presName="accent_3" presStyleCnt="0"/>
      <dgm:spPr/>
    </dgm:pt>
    <dgm:pt modelId="{6A69E420-03D4-4335-B1BB-C6593494197C}" type="pres">
      <dgm:prSet presAssocID="{25FC81E7-FD69-4865-BCDC-7BA04D88FA51}" presName="accentRepeatNode" presStyleLbl="solidFgAcc1" presStyleIdx="2" presStyleCnt="7"/>
      <dgm:spPr>
        <a:xfrm>
          <a:off x="673127" y="1698734"/>
          <a:ext cx="629196" cy="6291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52C9F9FC-ACD6-4C36-8522-B688E3C2D832}" type="pres">
      <dgm:prSet presAssocID="{ADC41C02-F0CF-4F06-8A8C-1C911BD06CA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B4CD8D-7074-4824-B30F-A55001F5B4BE}" type="pres">
      <dgm:prSet presAssocID="{ADC41C02-F0CF-4F06-8A8C-1C911BD06CA4}" presName="accent_4" presStyleCnt="0"/>
      <dgm:spPr/>
    </dgm:pt>
    <dgm:pt modelId="{38CA4D78-3FC6-468D-B6B9-47E35D2EA2CD}" type="pres">
      <dgm:prSet presAssocID="{ADC41C02-F0CF-4F06-8A8C-1C911BD06CA4}" presName="accentRepeatNode" presStyleLbl="solidFgAcc1" presStyleIdx="3" presStyleCnt="7"/>
      <dgm:spPr>
        <a:xfrm>
          <a:off x="673127" y="2453196"/>
          <a:ext cx="629196" cy="6291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F5F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7A0DACAB-ED60-4FA9-9909-F5B4594B92D7}" type="pres">
      <dgm:prSet presAssocID="{83DCE853-9068-446C-848D-046E04138C5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65841A-FE68-4FB5-B6B7-4106127CB8DB}" type="pres">
      <dgm:prSet presAssocID="{83DCE853-9068-446C-848D-046E04138C59}" presName="accent_5" presStyleCnt="0"/>
      <dgm:spPr/>
    </dgm:pt>
    <dgm:pt modelId="{7027E6ED-516D-431A-AFAC-42BEC477958C}" type="pres">
      <dgm:prSet presAssocID="{83DCE853-9068-446C-848D-046E04138C59}" presName="accentRepeatNode" presStyleLbl="solidFgAcc1" presStyleIdx="4" presStyleCnt="7"/>
      <dgm:spPr>
        <a:xfrm>
          <a:off x="483794" y="3208136"/>
          <a:ext cx="629196" cy="6291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4D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DA934667-752A-47F9-90F2-E4DE64AE513F}" type="pres">
      <dgm:prSet presAssocID="{CA02E349-BB18-4160-A441-99E0068EBC6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ABEB80-9B78-442C-A50F-24213B818770}" type="pres">
      <dgm:prSet presAssocID="{CA02E349-BB18-4160-A441-99E0068EBC61}" presName="accent_6" presStyleCnt="0"/>
      <dgm:spPr/>
    </dgm:pt>
    <dgm:pt modelId="{0DE2526A-FD89-4FAD-863F-1DEBD3264E7A}" type="pres">
      <dgm:prSet presAssocID="{CA02E349-BB18-4160-A441-99E0068EBC61}" presName="accentRepeatNode" presStyleLbl="solidFgAcc1" presStyleIdx="5" presStyleCnt="7"/>
      <dgm:spPr>
        <a:xfrm>
          <a:off x="69749" y="3963076"/>
          <a:ext cx="629196" cy="6291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0E9965EB-F64B-4EAB-A2BA-3345A7A6982C}" type="pres">
      <dgm:prSet presAssocID="{F399BDE4-7541-476B-BB6C-79FEE68B8DDA}" presName="text_7" presStyleLbl="node1" presStyleIdx="6" presStyleCnt="7" custScaleY="13716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C1F9377-B466-4224-BBD9-52567644A529}" type="pres">
      <dgm:prSet presAssocID="{F399BDE4-7541-476B-BB6C-79FEE68B8DDA}" presName="accent_7" presStyleCnt="0"/>
      <dgm:spPr/>
    </dgm:pt>
    <dgm:pt modelId="{5A571B96-FAC1-4BD5-95F6-830EB3F03311}" type="pres">
      <dgm:prSet presAssocID="{F399BDE4-7541-476B-BB6C-79FEE68B8DDA}" presName="accentRepeatNode" presStyleLbl="solidFgAcc1" presStyleIdx="6" presStyleCnt="7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</dgm:ptLst>
  <dgm:cxnLst>
    <dgm:cxn modelId="{88F05208-035F-4711-A82A-F1A30AE18D37}" type="presOf" srcId="{1704A550-6986-46B5-A932-0D38CB884984}" destId="{3AC2E38B-B22A-408F-AEB6-04AE0EA8EAB0}" srcOrd="0" destOrd="0" presId="urn:microsoft.com/office/officeart/2008/layout/VerticalCurvedList"/>
    <dgm:cxn modelId="{80266460-5E24-4CEA-AE99-74CDC4DE99E0}" type="presOf" srcId="{25FC81E7-FD69-4865-BCDC-7BA04D88FA51}" destId="{4AC482E7-F20C-4804-8E6D-F111E3C43E26}" srcOrd="0" destOrd="0" presId="urn:microsoft.com/office/officeart/2008/layout/VerticalCurvedList"/>
    <dgm:cxn modelId="{3DFB0105-3BB9-4D02-8047-F74760916EE6}" srcId="{D5B8DEA1-D1D5-4ECC-967A-3CF38187403F}" destId="{E14BE367-B4DD-4D9B-9AF3-CBB80D8BE287}" srcOrd="0" destOrd="0" parTransId="{5FD685ED-D885-4C1B-8882-22AFABC429BA}" sibTransId="{1704A550-6986-46B5-A932-0D38CB884984}"/>
    <dgm:cxn modelId="{C9E665D9-7F89-43C0-A1E5-25DC88527257}" type="presOf" srcId="{F399BDE4-7541-476B-BB6C-79FEE68B8DDA}" destId="{0E9965EB-F64B-4EAB-A2BA-3345A7A6982C}" srcOrd="0" destOrd="0" presId="urn:microsoft.com/office/officeart/2008/layout/VerticalCurvedList"/>
    <dgm:cxn modelId="{90DB3B2A-AEF8-4160-AB96-1EEEADE2DDF4}" srcId="{D5B8DEA1-D1D5-4ECC-967A-3CF38187403F}" destId="{35371145-5EFA-4625-9DA1-F71BB1C9D82C}" srcOrd="1" destOrd="0" parTransId="{F9F9F8E9-873B-41F9-A4C7-DE23BA3FAD69}" sibTransId="{7676A064-A71C-4C01-8972-32D7B13FA746}"/>
    <dgm:cxn modelId="{DBBF7258-90A1-49E4-8DF3-F8481C5D0127}" srcId="{D5B8DEA1-D1D5-4ECC-967A-3CF38187403F}" destId="{F399BDE4-7541-476B-BB6C-79FEE68B8DDA}" srcOrd="6" destOrd="0" parTransId="{287E2A81-4648-4E69-B9C6-928550CFD004}" sibTransId="{6AACB684-4BD5-497C-A35E-F1DC1B53E8D1}"/>
    <dgm:cxn modelId="{FEDF43C7-8A3A-400C-9286-30301AE0F0B7}" srcId="{D5B8DEA1-D1D5-4ECC-967A-3CF38187403F}" destId="{83DCE853-9068-446C-848D-046E04138C59}" srcOrd="4" destOrd="0" parTransId="{925B7092-ED3C-4EE8-BA3C-C780936C2500}" sibTransId="{71399DB3-8E4C-49E5-A678-FCF5D110F91C}"/>
    <dgm:cxn modelId="{E49E546C-E6A7-4910-9EC6-BC907B7FBD22}" srcId="{D5B8DEA1-D1D5-4ECC-967A-3CF38187403F}" destId="{ADC41C02-F0CF-4F06-8A8C-1C911BD06CA4}" srcOrd="3" destOrd="0" parTransId="{6467EAB4-84A8-40F8-836B-496E4B4DAEE5}" sibTransId="{A1744F2C-FFF1-4E53-8147-5F3FCE1D85E0}"/>
    <dgm:cxn modelId="{128885F1-EADE-4474-9B40-7F860B711BA9}" type="presOf" srcId="{ADC41C02-F0CF-4F06-8A8C-1C911BD06CA4}" destId="{52C9F9FC-ACD6-4C36-8522-B688E3C2D832}" srcOrd="0" destOrd="0" presId="urn:microsoft.com/office/officeart/2008/layout/VerticalCurvedList"/>
    <dgm:cxn modelId="{7F532EA2-ECBC-48F7-82C7-60A6BE70CB73}" type="presOf" srcId="{35371145-5EFA-4625-9DA1-F71BB1C9D82C}" destId="{A932C206-D5E5-44B0-B133-9DE22A6276E8}" srcOrd="0" destOrd="0" presId="urn:microsoft.com/office/officeart/2008/layout/VerticalCurvedList"/>
    <dgm:cxn modelId="{E9FD8A8A-8A25-44A5-AE45-13AD969BEE31}" type="presOf" srcId="{CA02E349-BB18-4160-A441-99E0068EBC61}" destId="{DA934667-752A-47F9-90F2-E4DE64AE513F}" srcOrd="0" destOrd="0" presId="urn:microsoft.com/office/officeart/2008/layout/VerticalCurvedList"/>
    <dgm:cxn modelId="{58B8DF82-DE97-4142-B80B-6D400F13EDEF}" srcId="{D5B8DEA1-D1D5-4ECC-967A-3CF38187403F}" destId="{CA02E349-BB18-4160-A441-99E0068EBC61}" srcOrd="5" destOrd="0" parTransId="{879F091A-9690-47D4-B88D-1E418435627C}" sibTransId="{3B6D522A-C8B1-4053-B4B3-A0EB5FBB285E}"/>
    <dgm:cxn modelId="{B1602C5F-3012-4BF4-BE3D-B27519477E3B}" type="presOf" srcId="{83DCE853-9068-446C-848D-046E04138C59}" destId="{7A0DACAB-ED60-4FA9-9909-F5B4594B92D7}" srcOrd="0" destOrd="0" presId="urn:microsoft.com/office/officeart/2008/layout/VerticalCurvedList"/>
    <dgm:cxn modelId="{D3D9E336-F0EB-4E3B-9032-BC97A2314431}" type="presOf" srcId="{E14BE367-B4DD-4D9B-9AF3-CBB80D8BE287}" destId="{CF8AB38C-B9D6-40E3-908A-D9AE9B45562C}" srcOrd="0" destOrd="0" presId="urn:microsoft.com/office/officeart/2008/layout/VerticalCurvedList"/>
    <dgm:cxn modelId="{5C66E4A5-3408-4B96-8014-8CC8FC5FE245}" srcId="{D5B8DEA1-D1D5-4ECC-967A-3CF38187403F}" destId="{25FC81E7-FD69-4865-BCDC-7BA04D88FA51}" srcOrd="2" destOrd="0" parTransId="{156B052D-1EA0-4ABA-88CC-2E5ACCB43E20}" sibTransId="{3215E8A8-F3D8-49C7-807B-09CC2F0A8B41}"/>
    <dgm:cxn modelId="{E7C6A96A-67D0-46C4-B3D5-5989E865476D}" type="presOf" srcId="{D5B8DEA1-D1D5-4ECC-967A-3CF38187403F}" destId="{2AE0876E-B749-4EC9-8D30-FFD9ADD4B66B}" srcOrd="0" destOrd="0" presId="urn:microsoft.com/office/officeart/2008/layout/VerticalCurvedList"/>
    <dgm:cxn modelId="{38E416A6-7DBA-432F-820F-C63FDD595CAB}" type="presParOf" srcId="{2AE0876E-B749-4EC9-8D30-FFD9ADD4B66B}" destId="{FBD83E02-7461-42AF-AC66-738EB6D87515}" srcOrd="0" destOrd="0" presId="urn:microsoft.com/office/officeart/2008/layout/VerticalCurvedList"/>
    <dgm:cxn modelId="{DA87AAC1-7D9C-4587-9270-0F6069B05682}" type="presParOf" srcId="{FBD83E02-7461-42AF-AC66-738EB6D87515}" destId="{6B2E5080-CADA-4AF5-A0E6-08E3CDFA9884}" srcOrd="0" destOrd="0" presId="urn:microsoft.com/office/officeart/2008/layout/VerticalCurvedList"/>
    <dgm:cxn modelId="{E6C45CE6-E3F2-4653-AF54-C6CF065A5BE6}" type="presParOf" srcId="{6B2E5080-CADA-4AF5-A0E6-08E3CDFA9884}" destId="{19A971A2-E410-4A65-AD6F-22113C307318}" srcOrd="0" destOrd="0" presId="urn:microsoft.com/office/officeart/2008/layout/VerticalCurvedList"/>
    <dgm:cxn modelId="{E7D998FA-D1AC-4178-85E5-945786CB3284}" type="presParOf" srcId="{6B2E5080-CADA-4AF5-A0E6-08E3CDFA9884}" destId="{3AC2E38B-B22A-408F-AEB6-04AE0EA8EAB0}" srcOrd="1" destOrd="0" presId="urn:microsoft.com/office/officeart/2008/layout/VerticalCurvedList"/>
    <dgm:cxn modelId="{97927AEA-55CD-4D3A-8916-5704003FA2DF}" type="presParOf" srcId="{6B2E5080-CADA-4AF5-A0E6-08E3CDFA9884}" destId="{4E8EC509-DB4E-44A2-8F0B-1FD6F5C9999F}" srcOrd="2" destOrd="0" presId="urn:microsoft.com/office/officeart/2008/layout/VerticalCurvedList"/>
    <dgm:cxn modelId="{DB8E9887-DD66-43D1-8EA2-941788E6716C}" type="presParOf" srcId="{6B2E5080-CADA-4AF5-A0E6-08E3CDFA9884}" destId="{19C1A5EF-6B1B-4D01-86B3-0EECD0404F9A}" srcOrd="3" destOrd="0" presId="urn:microsoft.com/office/officeart/2008/layout/VerticalCurvedList"/>
    <dgm:cxn modelId="{0CFA0A7E-01D4-4D16-9A07-6383E8AF2541}" type="presParOf" srcId="{FBD83E02-7461-42AF-AC66-738EB6D87515}" destId="{CF8AB38C-B9D6-40E3-908A-D9AE9B45562C}" srcOrd="1" destOrd="0" presId="urn:microsoft.com/office/officeart/2008/layout/VerticalCurvedList"/>
    <dgm:cxn modelId="{316D80CC-9DC6-4735-97C4-B712A18E4A60}" type="presParOf" srcId="{FBD83E02-7461-42AF-AC66-738EB6D87515}" destId="{B0DC4298-AC82-4D51-93EB-74828FA680C4}" srcOrd="2" destOrd="0" presId="urn:microsoft.com/office/officeart/2008/layout/VerticalCurvedList"/>
    <dgm:cxn modelId="{04552221-A136-49DD-ADF1-F1971FF1913A}" type="presParOf" srcId="{B0DC4298-AC82-4D51-93EB-74828FA680C4}" destId="{702AC22B-1A61-494B-8B6A-FF566A17D8A9}" srcOrd="0" destOrd="0" presId="urn:microsoft.com/office/officeart/2008/layout/VerticalCurvedList"/>
    <dgm:cxn modelId="{EBAD1908-F23B-4971-B9CB-650C79BC2935}" type="presParOf" srcId="{FBD83E02-7461-42AF-AC66-738EB6D87515}" destId="{A932C206-D5E5-44B0-B133-9DE22A6276E8}" srcOrd="3" destOrd="0" presId="urn:microsoft.com/office/officeart/2008/layout/VerticalCurvedList"/>
    <dgm:cxn modelId="{6CCEAF1B-C7DF-4371-9782-8AE0F8C074F1}" type="presParOf" srcId="{FBD83E02-7461-42AF-AC66-738EB6D87515}" destId="{69FEEA4D-CB08-48BB-8434-0ECF7EFC2357}" srcOrd="4" destOrd="0" presId="urn:microsoft.com/office/officeart/2008/layout/VerticalCurvedList"/>
    <dgm:cxn modelId="{9AD6923E-E609-4B46-B3AD-C70768D6B3BF}" type="presParOf" srcId="{69FEEA4D-CB08-48BB-8434-0ECF7EFC2357}" destId="{6701693C-2993-412E-9699-7C9C10C53511}" srcOrd="0" destOrd="0" presId="urn:microsoft.com/office/officeart/2008/layout/VerticalCurvedList"/>
    <dgm:cxn modelId="{90C463E0-C67B-46C0-BE8C-078AEF41A77C}" type="presParOf" srcId="{FBD83E02-7461-42AF-AC66-738EB6D87515}" destId="{4AC482E7-F20C-4804-8E6D-F111E3C43E26}" srcOrd="5" destOrd="0" presId="urn:microsoft.com/office/officeart/2008/layout/VerticalCurvedList"/>
    <dgm:cxn modelId="{D8742032-3A45-49A2-A623-161593B2A5F9}" type="presParOf" srcId="{FBD83E02-7461-42AF-AC66-738EB6D87515}" destId="{567135A2-1C7C-4BB2-BA7F-00CBD28BA251}" srcOrd="6" destOrd="0" presId="urn:microsoft.com/office/officeart/2008/layout/VerticalCurvedList"/>
    <dgm:cxn modelId="{ACEA388B-DF4A-4712-AD28-4B13DE5CE522}" type="presParOf" srcId="{567135A2-1C7C-4BB2-BA7F-00CBD28BA251}" destId="{6A69E420-03D4-4335-B1BB-C6593494197C}" srcOrd="0" destOrd="0" presId="urn:microsoft.com/office/officeart/2008/layout/VerticalCurvedList"/>
    <dgm:cxn modelId="{0844E0E5-C655-43F8-A840-30C6DE2E1320}" type="presParOf" srcId="{FBD83E02-7461-42AF-AC66-738EB6D87515}" destId="{52C9F9FC-ACD6-4C36-8522-B688E3C2D832}" srcOrd="7" destOrd="0" presId="urn:microsoft.com/office/officeart/2008/layout/VerticalCurvedList"/>
    <dgm:cxn modelId="{2DA0FE38-5A6E-42AC-A53B-225989E98800}" type="presParOf" srcId="{FBD83E02-7461-42AF-AC66-738EB6D87515}" destId="{D2B4CD8D-7074-4824-B30F-A55001F5B4BE}" srcOrd="8" destOrd="0" presId="urn:microsoft.com/office/officeart/2008/layout/VerticalCurvedList"/>
    <dgm:cxn modelId="{3D292780-4FBB-44D6-91ED-10315B31E826}" type="presParOf" srcId="{D2B4CD8D-7074-4824-B30F-A55001F5B4BE}" destId="{38CA4D78-3FC6-468D-B6B9-47E35D2EA2CD}" srcOrd="0" destOrd="0" presId="urn:microsoft.com/office/officeart/2008/layout/VerticalCurvedList"/>
    <dgm:cxn modelId="{4518B465-FF44-4462-8BC1-49951B40CD7D}" type="presParOf" srcId="{FBD83E02-7461-42AF-AC66-738EB6D87515}" destId="{7A0DACAB-ED60-4FA9-9909-F5B4594B92D7}" srcOrd="9" destOrd="0" presId="urn:microsoft.com/office/officeart/2008/layout/VerticalCurvedList"/>
    <dgm:cxn modelId="{45EA7BFF-F6C2-41DB-B5A3-23E9C4F9B674}" type="presParOf" srcId="{FBD83E02-7461-42AF-AC66-738EB6D87515}" destId="{7F65841A-FE68-4FB5-B6B7-4106127CB8DB}" srcOrd="10" destOrd="0" presId="urn:microsoft.com/office/officeart/2008/layout/VerticalCurvedList"/>
    <dgm:cxn modelId="{B102F2BC-32C1-4EA2-AF74-D3FB6DCCE095}" type="presParOf" srcId="{7F65841A-FE68-4FB5-B6B7-4106127CB8DB}" destId="{7027E6ED-516D-431A-AFAC-42BEC477958C}" srcOrd="0" destOrd="0" presId="urn:microsoft.com/office/officeart/2008/layout/VerticalCurvedList"/>
    <dgm:cxn modelId="{582360A0-DF1D-47D7-84BD-FE624FD434FD}" type="presParOf" srcId="{FBD83E02-7461-42AF-AC66-738EB6D87515}" destId="{DA934667-752A-47F9-90F2-E4DE64AE513F}" srcOrd="11" destOrd="0" presId="urn:microsoft.com/office/officeart/2008/layout/VerticalCurvedList"/>
    <dgm:cxn modelId="{08D680F5-C495-4E18-8565-61CB2AA8CF51}" type="presParOf" srcId="{FBD83E02-7461-42AF-AC66-738EB6D87515}" destId="{1BABEB80-9B78-442C-A50F-24213B818770}" srcOrd="12" destOrd="0" presId="urn:microsoft.com/office/officeart/2008/layout/VerticalCurvedList"/>
    <dgm:cxn modelId="{E9F745F3-146A-4240-9526-5AE0390765A0}" type="presParOf" srcId="{1BABEB80-9B78-442C-A50F-24213B818770}" destId="{0DE2526A-FD89-4FAD-863F-1DEBD3264E7A}" srcOrd="0" destOrd="0" presId="urn:microsoft.com/office/officeart/2008/layout/VerticalCurvedList"/>
    <dgm:cxn modelId="{472BF0BB-DC30-4D50-A765-FA2D4F25F5F2}" type="presParOf" srcId="{FBD83E02-7461-42AF-AC66-738EB6D87515}" destId="{0E9965EB-F64B-4EAB-A2BA-3345A7A6982C}" srcOrd="13" destOrd="0" presId="urn:microsoft.com/office/officeart/2008/layout/VerticalCurvedList"/>
    <dgm:cxn modelId="{58C81548-535F-473E-86BF-D25867B5DD82}" type="presParOf" srcId="{FBD83E02-7461-42AF-AC66-738EB6D87515}" destId="{CC1F9377-B466-4224-BBD9-52567644A529}" srcOrd="14" destOrd="0" presId="urn:microsoft.com/office/officeart/2008/layout/VerticalCurvedList"/>
    <dgm:cxn modelId="{4743F26B-2450-42A5-9995-D6CC1748BCDE}" type="presParOf" srcId="{CC1F9377-B466-4224-BBD9-52567644A529}" destId="{5A571B96-FAC1-4BD5-95F6-830EB3F033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A2F78-053A-4FF5-A0A2-0C5285569E26}">
      <dsp:nvSpPr>
        <dsp:cNvPr id="0" name=""/>
        <dsp:cNvSpPr/>
      </dsp:nvSpPr>
      <dsp:spPr>
        <a:xfrm>
          <a:off x="0" y="0"/>
          <a:ext cx="8229600" cy="339499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Пазарен дефицит </a:t>
          </a:r>
          <a:r>
            <a:rPr lang="en-US" sz="21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– </a:t>
          </a:r>
          <a:r>
            <a:rPr lang="bg-BG" sz="21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Недостиг на инвестиции</a:t>
          </a:r>
          <a:endParaRPr lang="en-GB" sz="2100" kern="1200" dirty="0" smtClean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0" y="0"/>
        <a:ext cx="8229600" cy="339499"/>
      </dsp:txXfrm>
    </dsp:sp>
    <dsp:sp modelId="{C528C97E-E18B-4C90-95E5-02C03D6F925B}">
      <dsp:nvSpPr>
        <dsp:cNvPr id="0" name=""/>
        <dsp:cNvSpPr/>
      </dsp:nvSpPr>
      <dsp:spPr>
        <a:xfrm>
          <a:off x="6184037" y="359140"/>
          <a:ext cx="1973917" cy="1726634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Необходимост от катализатор, който да позволи финансирането на операции, реализирането на които е невъзможно без подкрепа от бюджета</a:t>
          </a:r>
          <a:endParaRPr lang="en-US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184037" y="359140"/>
        <a:ext cx="1973917" cy="1726634"/>
      </dsp:txXfrm>
    </dsp:sp>
    <dsp:sp modelId="{FC63E273-6E0B-4594-90B9-F4EAEE53846F}">
      <dsp:nvSpPr>
        <dsp:cNvPr id="0" name=""/>
        <dsp:cNvSpPr/>
      </dsp:nvSpPr>
      <dsp:spPr>
        <a:xfrm>
          <a:off x="2084289" y="352804"/>
          <a:ext cx="2065436" cy="1771426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Необходимост от преодоляване на пазарните неуспехи и неоптималните инвестиционни ситуации на ниво ЕС</a:t>
          </a:r>
          <a:endParaRPr lang="en-US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084289" y="352804"/>
        <a:ext cx="2065436" cy="1771426"/>
      </dsp:txXfrm>
    </dsp:sp>
    <dsp:sp modelId="{C457E66F-AEDF-4606-B4F9-B71B1C34DF44}">
      <dsp:nvSpPr>
        <dsp:cNvPr id="0" name=""/>
        <dsp:cNvSpPr/>
      </dsp:nvSpPr>
      <dsp:spPr>
        <a:xfrm>
          <a:off x="4124610" y="354303"/>
          <a:ext cx="2065436" cy="1731385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Необходимост от премахване на финансовия недостиг чрез поемане на по-висок риск, който да мобилизира допълнителни инвестиции</a:t>
          </a:r>
          <a:endParaRPr lang="en-US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124610" y="354303"/>
        <a:ext cx="2065436" cy="1731385"/>
      </dsp:txXfrm>
    </dsp:sp>
    <dsp:sp modelId="{A27D31A5-60D8-44D5-B6EE-687B54EDEF2B}">
      <dsp:nvSpPr>
        <dsp:cNvPr id="0" name=""/>
        <dsp:cNvSpPr/>
      </dsp:nvSpPr>
      <dsp:spPr>
        <a:xfrm>
          <a:off x="0" y="353960"/>
          <a:ext cx="2118208" cy="1770275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Пазарен дефицит в ЕС: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Висока ликвидност, но нежелание за поемане на риск </a:t>
          </a:r>
          <a:r>
            <a:rPr lang="en-US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=&gt;</a:t>
          </a:r>
          <a:r>
            <a:rPr lang="bg-BG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 недостиг на инвестиции</a:t>
          </a:r>
          <a:r>
            <a:rPr lang="en-US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, </a:t>
          </a:r>
          <a:r>
            <a:rPr lang="bg-BG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нисък растеж</a:t>
          </a:r>
          <a:r>
            <a:rPr lang="en-US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, </a:t>
          </a:r>
          <a:r>
            <a:rPr lang="bg-BG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безработица</a:t>
          </a:r>
          <a:r>
            <a:rPr lang="en-US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, </a:t>
          </a:r>
          <a:r>
            <a:rPr lang="bg-BG" sz="11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намаляване на конкурентоспособността на европейската икономика</a:t>
          </a:r>
          <a:endParaRPr lang="en-GB" sz="11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53960"/>
        <a:ext cx="2118208" cy="1770275"/>
      </dsp:txXfrm>
    </dsp:sp>
    <dsp:sp modelId="{632EAAF9-81AE-489A-B64A-9E4BA16FF700}">
      <dsp:nvSpPr>
        <dsp:cNvPr id="0" name=""/>
        <dsp:cNvSpPr/>
      </dsp:nvSpPr>
      <dsp:spPr>
        <a:xfrm rot="10800000">
          <a:off x="0" y="2077728"/>
          <a:ext cx="8229600" cy="4650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0368D-BF5B-46B9-91B5-234ECC1EC3DB}">
      <dsp:nvSpPr>
        <dsp:cNvPr id="0" name=""/>
        <dsp:cNvSpPr/>
      </dsp:nvSpPr>
      <dsp:spPr>
        <a:xfrm>
          <a:off x="0" y="0"/>
          <a:ext cx="8280920" cy="45656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1" kern="1200" dirty="0" smtClean="0">
              <a:latin typeface="Calibri" panose="020F0502020204030204" pitchFamily="34" charset="0"/>
            </a:rPr>
            <a:t>План за инвестиции за Европа (ПИЕ)</a:t>
          </a:r>
          <a:endParaRPr lang="en-US" sz="2100" b="1" kern="1200" dirty="0">
            <a:latin typeface="Calibri" panose="020F0502020204030204" pitchFamily="34" charset="0"/>
          </a:endParaRPr>
        </a:p>
      </dsp:txBody>
      <dsp:txXfrm>
        <a:off x="0" y="0"/>
        <a:ext cx="8280920" cy="456568"/>
      </dsp:txXfrm>
    </dsp:sp>
    <dsp:sp modelId="{99FD0D33-1623-4885-803B-A435AAAF292E}">
      <dsp:nvSpPr>
        <dsp:cNvPr id="0" name=""/>
        <dsp:cNvSpPr/>
      </dsp:nvSpPr>
      <dsp:spPr>
        <a:xfrm>
          <a:off x="3060" y="479723"/>
          <a:ext cx="1560690" cy="196854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ПИЕ</a:t>
          </a: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solidFill>
                <a:schemeClr val="bg1"/>
              </a:solidFill>
              <a:latin typeface="Calibri" panose="020F0502020204030204" pitchFamily="34" charset="0"/>
            </a:rPr>
            <a:t>Мащабна политическа инициатива, състояща се от три стълба</a:t>
          </a:r>
          <a:r>
            <a:rPr lang="en-US" sz="1400" kern="1200" dirty="0" smtClean="0">
              <a:solidFill>
                <a:schemeClr val="bg1"/>
              </a:solidFill>
              <a:latin typeface="Calibri" panose="020F0502020204030204" pitchFamily="34" charset="0"/>
            </a:rPr>
            <a:t>.</a:t>
          </a:r>
          <a:endParaRPr lang="en-US" sz="140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3060" y="479723"/>
        <a:ext cx="1560690" cy="1968548"/>
      </dsp:txXfrm>
    </dsp:sp>
    <dsp:sp modelId="{EB232D65-55F1-4BC3-901F-FEF46E48B077}">
      <dsp:nvSpPr>
        <dsp:cNvPr id="0" name=""/>
        <dsp:cNvSpPr/>
      </dsp:nvSpPr>
      <dsp:spPr>
        <a:xfrm>
          <a:off x="1563750" y="476916"/>
          <a:ext cx="1954992" cy="1971355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ЕФСИ</a:t>
          </a: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  <a:r>
            <a:rPr lang="en-US" sz="1100" kern="1200" dirty="0" smtClean="0">
              <a:solidFill>
                <a:schemeClr val="bg1"/>
              </a:solidFill>
              <a:latin typeface="Calibri" panose="020F0502020204030204" pitchFamily="34" charset="0"/>
            </a:rPr>
            <a:t>16</a:t>
          </a:r>
          <a:r>
            <a:rPr lang="bg-BG" sz="1100" kern="1200" dirty="0" smtClean="0">
              <a:solidFill>
                <a:schemeClr val="bg1"/>
              </a:solidFill>
              <a:latin typeface="Calibri" panose="020F0502020204030204" pitchFamily="34" charset="0"/>
            </a:rPr>
            <a:t>млрд. евро</a:t>
          </a:r>
          <a:r>
            <a:rPr lang="en-US" sz="11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  <a:r>
            <a:rPr lang="bg-BG" sz="1100" kern="1200" dirty="0" smtClean="0">
              <a:solidFill>
                <a:schemeClr val="bg1"/>
              </a:solidFill>
              <a:latin typeface="Calibri" panose="020F0502020204030204" pitchFamily="34" charset="0"/>
            </a:rPr>
            <a:t>гаранция от бюджета на ЕС плюс</a:t>
          </a:r>
          <a:r>
            <a:rPr lang="en-US" sz="11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5</a:t>
          </a:r>
          <a:r>
            <a:rPr lang="bg-BG" sz="1100" kern="1200" dirty="0" smtClean="0">
              <a:solidFill>
                <a:schemeClr val="bg1"/>
              </a:solidFill>
              <a:latin typeface="Calibri" panose="020F0502020204030204" pitchFamily="34" charset="0"/>
            </a:rPr>
            <a:t>млрд. евро участие на ЕИБ</a:t>
          </a:r>
          <a:r>
            <a:rPr lang="en-US" sz="11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  <a:r>
            <a:rPr lang="bg-BG" sz="1100" kern="1200" dirty="0" smtClean="0">
              <a:solidFill>
                <a:schemeClr val="bg1"/>
              </a:solidFill>
              <a:latin typeface="Calibri" panose="020F0502020204030204" pitchFamily="34" charset="0"/>
            </a:rPr>
            <a:t>за  инвестиране в проекти с по-висок рисков профил от типичните, в които ЕИБ инвестира.</a:t>
          </a:r>
          <a:endParaRPr lang="en-US" sz="140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1563750" y="476916"/>
        <a:ext cx="1954992" cy="1971355"/>
      </dsp:txXfrm>
    </dsp:sp>
    <dsp:sp modelId="{F91F8977-E6B6-490D-BDFE-163C16D22218}">
      <dsp:nvSpPr>
        <dsp:cNvPr id="0" name=""/>
        <dsp:cNvSpPr/>
      </dsp:nvSpPr>
      <dsp:spPr>
        <a:xfrm>
          <a:off x="3488206" y="467322"/>
          <a:ext cx="1051903" cy="19809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ЦЕЛ</a:t>
          </a: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Спомагане за генерирането на 315 </a:t>
          </a:r>
          <a:r>
            <a:rPr lang="bg-BG" sz="1200" kern="1200" dirty="0" err="1" smtClean="0">
              <a:solidFill>
                <a:schemeClr val="bg1"/>
              </a:solidFill>
              <a:latin typeface="Calibri" panose="020F0502020204030204" pitchFamily="34" charset="0"/>
            </a:rPr>
            <a:t>мрлд</a:t>
          </a: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. евро под формата на нови инвестиции до юли</a:t>
          </a:r>
          <a:r>
            <a:rPr lang="en-U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2018</a:t>
          </a:r>
          <a:r>
            <a:rPr lang="en-US" sz="900" kern="1200" dirty="0" smtClean="0">
              <a:solidFill>
                <a:srgbClr val="14539F"/>
              </a:solidFill>
              <a:latin typeface="Calibri" panose="020F0502020204030204" pitchFamily="34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14539F"/>
              </a:solidFill>
            </a:rPr>
            <a:t>.</a:t>
          </a:r>
          <a:endParaRPr lang="en-US" sz="900" kern="1200" dirty="0">
            <a:solidFill>
              <a:srgbClr val="14539F"/>
            </a:solidFill>
          </a:endParaRPr>
        </a:p>
      </dsp:txBody>
      <dsp:txXfrm>
        <a:off x="3488206" y="467322"/>
        <a:ext cx="1051903" cy="1980949"/>
      </dsp:txXfrm>
    </dsp:sp>
    <dsp:sp modelId="{D0383CF4-9F84-492A-B182-F4EA8FF1657B}">
      <dsp:nvSpPr>
        <dsp:cNvPr id="0" name=""/>
        <dsp:cNvSpPr/>
      </dsp:nvSpPr>
      <dsp:spPr>
        <a:xfrm>
          <a:off x="4571369" y="466844"/>
          <a:ext cx="1752220" cy="1981427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Иновации</a:t>
          </a: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: </a:t>
          </a: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Комбинация от различни ресурси</a:t>
          </a:r>
          <a:b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</a:br>
          <a:r>
            <a:rPr lang="en-U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(</a:t>
          </a: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МСЕ</a:t>
          </a:r>
          <a:r>
            <a:rPr lang="en-U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Хоризонт</a:t>
          </a:r>
          <a:r>
            <a:rPr lang="en-U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2020, </a:t>
          </a: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КМСП</a:t>
          </a:r>
          <a:r>
            <a:rPr lang="en-U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), </a:t>
          </a: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споделено управление</a:t>
          </a:r>
          <a:r>
            <a:rPr lang="en-US" sz="1400" kern="12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споделяне на приходи с ЕС</a:t>
          </a:r>
          <a:r>
            <a:rPr lang="en-U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.</a:t>
          </a:r>
          <a:endParaRPr lang="en-GB" sz="1200" kern="1200" dirty="0" smtClean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4571369" y="466844"/>
        <a:ext cx="1752220" cy="1981427"/>
      </dsp:txXfrm>
    </dsp:sp>
    <dsp:sp modelId="{252E4357-B9EA-418F-A9EE-17A2EFDF25D7}">
      <dsp:nvSpPr>
        <dsp:cNvPr id="0" name=""/>
        <dsp:cNvSpPr/>
      </dsp:nvSpPr>
      <dsp:spPr>
        <a:xfrm>
          <a:off x="6322867" y="469692"/>
          <a:ext cx="1954992" cy="1956903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Специфични характеристики</a:t>
          </a: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:</a:t>
          </a:r>
          <a:r>
            <a:rPr lang="en-US" sz="16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err="1" smtClean="0">
              <a:solidFill>
                <a:schemeClr val="bg1"/>
              </a:solidFill>
              <a:latin typeface="Calibri" panose="020F0502020204030204" pitchFamily="34" charset="0"/>
            </a:rPr>
            <a:t>Допълняемост</a:t>
          </a:r>
          <a:r>
            <a:rPr lang="en-U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критерии за допустимост</a:t>
          </a:r>
          <a:r>
            <a:rPr lang="en-U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специфични  индикатори</a:t>
          </a:r>
          <a:r>
            <a:rPr lang="en-U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катализиращ и привличащ ефект</a:t>
          </a:r>
          <a:r>
            <a:rPr lang="en-US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, </a:t>
          </a:r>
          <a:r>
            <a:rPr lang="bg-BG" sz="1200" kern="1200" dirty="0" smtClean="0">
              <a:solidFill>
                <a:schemeClr val="bg1"/>
              </a:solidFill>
              <a:latin typeface="Calibri" panose="020F0502020204030204" pitchFamily="34" charset="0"/>
            </a:rPr>
            <a:t>адаптивна управленска структура</a:t>
          </a:r>
          <a:r>
            <a:rPr lang="en-US" sz="1050" kern="1200" dirty="0" smtClean="0">
              <a:solidFill>
                <a:schemeClr val="bg1"/>
              </a:solidFill>
            </a:rPr>
            <a:t>.</a:t>
          </a:r>
          <a:endParaRPr lang="en-US" sz="1050" kern="1200" dirty="0">
            <a:solidFill>
              <a:schemeClr val="bg1"/>
            </a:solidFill>
          </a:endParaRPr>
        </a:p>
      </dsp:txBody>
      <dsp:txXfrm>
        <a:off x="6322867" y="469692"/>
        <a:ext cx="1954992" cy="1956903"/>
      </dsp:txXfrm>
    </dsp:sp>
    <dsp:sp modelId="{99012AC4-DEE2-4CC6-8D5E-73714D5E554C}">
      <dsp:nvSpPr>
        <dsp:cNvPr id="0" name=""/>
        <dsp:cNvSpPr/>
      </dsp:nvSpPr>
      <dsp:spPr>
        <a:xfrm flipV="1">
          <a:off x="0" y="2395062"/>
          <a:ext cx="8280920" cy="5320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2E38B-B22A-408F-AEB6-04AE0EA8EAB0}">
      <dsp:nvSpPr>
        <dsp:cNvPr id="0" name=""/>
        <dsp:cNvSpPr/>
      </dsp:nvSpPr>
      <dsp:spPr>
        <a:xfrm>
          <a:off x="-5434906" y="-827754"/>
          <a:ext cx="6436636" cy="6436636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AB38C-B9D6-40E3-908A-D9AE9B45562C}">
      <dsp:nvSpPr>
        <dsp:cNvPr id="0" name=""/>
        <dsp:cNvSpPr/>
      </dsp:nvSpPr>
      <dsp:spPr>
        <a:xfrm>
          <a:off x="303486" y="217350"/>
          <a:ext cx="4353303" cy="434508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Съсредоточаване върху по-малко на брой, но по-големи инструменти </a:t>
          </a: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</a:t>
          </a:r>
          <a:r>
            <a:rPr lang="bg-BG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водещи</a:t>
          </a: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). </a:t>
          </a:r>
          <a:r>
            <a:rPr lang="bg-BG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Намаляване на фрагментацията.</a:t>
          </a:r>
          <a:endParaRPr lang="en-US" sz="12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3486" y="217350"/>
        <a:ext cx="4353303" cy="434508"/>
      </dsp:txXfrm>
    </dsp:sp>
    <dsp:sp modelId="{702AC22B-1A61-494B-8B6A-FF566A17D8A9}">
      <dsp:nvSpPr>
        <dsp:cNvPr id="0" name=""/>
        <dsp:cNvSpPr/>
      </dsp:nvSpPr>
      <dsp:spPr>
        <a:xfrm>
          <a:off x="31918" y="163036"/>
          <a:ext cx="543136" cy="54313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2C206-D5E5-44B0-B133-9DE22A6276E8}">
      <dsp:nvSpPr>
        <dsp:cNvPr id="0" name=""/>
        <dsp:cNvSpPr/>
      </dsp:nvSpPr>
      <dsp:spPr>
        <a:xfrm>
          <a:off x="696973" y="869495"/>
          <a:ext cx="3959816" cy="434508"/>
        </a:xfrm>
        <a:prstGeom prst="rect">
          <a:avLst/>
        </a:prstGeom>
        <a:solidFill>
          <a:srgbClr val="96969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Намаляване на продуктовото и допустимото припокриване чрез инструмент подобен на ЕФСИ.</a:t>
          </a:r>
          <a:endParaRPr lang="en-GB" sz="12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96973" y="869495"/>
        <a:ext cx="3959816" cy="434508"/>
      </dsp:txXfrm>
    </dsp:sp>
    <dsp:sp modelId="{6701693C-2993-412E-9699-7C9C10C53511}">
      <dsp:nvSpPr>
        <dsp:cNvPr id="0" name=""/>
        <dsp:cNvSpPr/>
      </dsp:nvSpPr>
      <dsp:spPr>
        <a:xfrm>
          <a:off x="425405" y="815182"/>
          <a:ext cx="543136" cy="54313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969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482E7-F20C-4804-8E6D-F111E3C43E26}">
      <dsp:nvSpPr>
        <dsp:cNvPr id="0" name=""/>
        <dsp:cNvSpPr/>
      </dsp:nvSpPr>
      <dsp:spPr>
        <a:xfrm>
          <a:off x="848782" y="1460610"/>
          <a:ext cx="3871827" cy="555615"/>
        </a:xfrm>
        <a:prstGeom prst="rect">
          <a:avLst/>
        </a:prstGeom>
        <a:solidFill>
          <a:srgbClr val="808080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Запазване гъвкавостта на инструментите с цел по-бързо адаптиране</a:t>
          </a:r>
          <a:r>
            <a:rPr lang="en-GB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bg-BG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да се заложи в законодателството</a:t>
          </a:r>
          <a:r>
            <a:rPr lang="en-GB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r>
            <a:rPr lang="bg-BG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48782" y="1460610"/>
        <a:ext cx="3871827" cy="555615"/>
      </dsp:txXfrm>
    </dsp:sp>
    <dsp:sp modelId="{6A69E420-03D4-4335-B1BB-C6593494197C}">
      <dsp:nvSpPr>
        <dsp:cNvPr id="0" name=""/>
        <dsp:cNvSpPr/>
      </dsp:nvSpPr>
      <dsp:spPr>
        <a:xfrm>
          <a:off x="641033" y="1466850"/>
          <a:ext cx="543136" cy="54313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9F9FC-ACD6-4C36-8522-B688E3C2D832}">
      <dsp:nvSpPr>
        <dsp:cNvPr id="0" name=""/>
        <dsp:cNvSpPr/>
      </dsp:nvSpPr>
      <dsp:spPr>
        <a:xfrm>
          <a:off x="981450" y="2173309"/>
          <a:ext cx="3675339" cy="434508"/>
        </a:xfrm>
        <a:prstGeom prst="rect">
          <a:avLst/>
        </a:prstGeom>
        <a:solidFill>
          <a:srgbClr val="5F5F5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latin typeface="Calibri" panose="020F0502020204030204" pitchFamily="34" charset="0"/>
            </a:rPr>
            <a:t>Улеснения в рамките на централните и регионалните източници.</a:t>
          </a:r>
          <a:endParaRPr lang="en-GB" sz="12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981450" y="2173309"/>
        <a:ext cx="3675339" cy="434508"/>
      </dsp:txXfrm>
    </dsp:sp>
    <dsp:sp modelId="{38CA4D78-3FC6-468D-B6B9-47E35D2EA2CD}">
      <dsp:nvSpPr>
        <dsp:cNvPr id="0" name=""/>
        <dsp:cNvSpPr/>
      </dsp:nvSpPr>
      <dsp:spPr>
        <a:xfrm>
          <a:off x="709882" y="2118995"/>
          <a:ext cx="543136" cy="54313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F5F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DACAB-ED60-4FA9-9909-F5B4594B92D7}">
      <dsp:nvSpPr>
        <dsp:cNvPr id="0" name=""/>
        <dsp:cNvSpPr/>
      </dsp:nvSpPr>
      <dsp:spPr>
        <a:xfrm>
          <a:off x="912601" y="2825455"/>
          <a:ext cx="3744188" cy="434508"/>
        </a:xfrm>
        <a:prstGeom prst="rect">
          <a:avLst/>
        </a:prstGeom>
        <a:solidFill>
          <a:srgbClr val="4D4D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Единен набор от правила за всички инструменти.</a:t>
          </a:r>
          <a:endParaRPr lang="en-GB" sz="12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12601" y="2825455"/>
        <a:ext cx="3744188" cy="434508"/>
      </dsp:txXfrm>
    </dsp:sp>
    <dsp:sp modelId="{7027E6ED-516D-431A-AFAC-42BEC477958C}">
      <dsp:nvSpPr>
        <dsp:cNvPr id="0" name=""/>
        <dsp:cNvSpPr/>
      </dsp:nvSpPr>
      <dsp:spPr>
        <a:xfrm>
          <a:off x="641033" y="2771141"/>
          <a:ext cx="543136" cy="54313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4D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34667-752A-47F9-90F2-E4DE64AE513F}">
      <dsp:nvSpPr>
        <dsp:cNvPr id="0" name=""/>
        <dsp:cNvSpPr/>
      </dsp:nvSpPr>
      <dsp:spPr>
        <a:xfrm>
          <a:off x="696973" y="3477123"/>
          <a:ext cx="3959816" cy="434508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Общи глобални стандарти за одит, застраховане и данъци.</a:t>
          </a:r>
          <a:endParaRPr lang="en-GB" sz="12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96973" y="3477123"/>
        <a:ext cx="3959816" cy="434508"/>
      </dsp:txXfrm>
    </dsp:sp>
    <dsp:sp modelId="{0DE2526A-FD89-4FAD-863F-1DEBD3264E7A}">
      <dsp:nvSpPr>
        <dsp:cNvPr id="0" name=""/>
        <dsp:cNvSpPr/>
      </dsp:nvSpPr>
      <dsp:spPr>
        <a:xfrm>
          <a:off x="425405" y="3422809"/>
          <a:ext cx="543136" cy="54313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965EB-F64B-4EAB-A2BA-3345A7A6982C}">
      <dsp:nvSpPr>
        <dsp:cNvPr id="0" name=""/>
        <dsp:cNvSpPr/>
      </dsp:nvSpPr>
      <dsp:spPr>
        <a:xfrm>
          <a:off x="303486" y="4048530"/>
          <a:ext cx="4353303" cy="59598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8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0" kern="1200" noProof="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Техническа помощ за справяне с ограниченията, свързани с капацитета</a:t>
          </a:r>
          <a:r>
            <a:rPr lang="bg-BG" sz="1200" b="0" kern="1200" baseline="0" noProof="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 и подобряване на устойчивостта и ефективността подпомагането от ЕС.</a:t>
          </a:r>
          <a:endParaRPr lang="en-GB" sz="1200" kern="1200" dirty="0" smtClean="0">
            <a:solidFill>
              <a:schemeClr val="bg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03486" y="4048530"/>
        <a:ext cx="4353303" cy="595985"/>
      </dsp:txXfrm>
    </dsp:sp>
    <dsp:sp modelId="{5A571B96-FAC1-4BD5-95F6-830EB3F03311}">
      <dsp:nvSpPr>
        <dsp:cNvPr id="0" name=""/>
        <dsp:cNvSpPr/>
      </dsp:nvSpPr>
      <dsp:spPr>
        <a:xfrm>
          <a:off x="31918" y="4074955"/>
          <a:ext cx="543136" cy="543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574" y="1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1812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574" y="9441812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7E6E10F-A96B-455F-927C-613E3EF0BB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0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164" y="1"/>
            <a:ext cx="2949625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45" y="4720910"/>
            <a:ext cx="4992899" cy="447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3404"/>
            <a:ext cx="2949626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164" y="9443404"/>
            <a:ext cx="2949625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CCAF20D7-C36A-4456-B8A5-0098FFEE3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17876" indent="-276106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04425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46195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87964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429735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7150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31327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75504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38CCC35-96A8-4F02-8F6A-52156453D5CC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24625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48A8-5903-49B3-A2B6-8F2E816F02B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078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48A8-5903-49B3-A2B6-8F2E816F02B6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870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8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EA3-420F-45D7-AFE4-53FD5D202A1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7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48A8-5903-49B3-A2B6-8F2E816F02B6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8933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560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636317"/>
            <a:ext cx="669607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4041068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0025-DFB6-4DB3-8A4E-E28D0056E1B4}" type="datetime1">
              <a:rPr lang="en-GB" smtClean="0"/>
              <a:t>07/06/2017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491-D696-4145-BB31-FA1CB85F24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1980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32A1-F9FA-4D02-B83B-89D6ED8B2129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5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CDB-6414-4140-A032-5F451CF6AF20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12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C22-B197-413D-BE0B-D2943CD344BA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9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AD16-D1DD-4A90-94B8-4E1508331DCE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6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630" y="1742953"/>
            <a:ext cx="74520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963" y="3825044"/>
            <a:ext cx="745172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27/11/2014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799EAD8-098C-4898-87DB-D593D04EF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397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479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884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871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962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9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472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750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708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826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013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303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033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299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232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95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6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320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710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101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433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257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14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70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9837-0366-4180-BFC0-E8AB8598E363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2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07A-8CD0-4B42-8EA2-74F8047FE5D0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3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32A1-F9FA-4D02-B83B-89D6ED8B2129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6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CDB-6414-4140-A032-5F451CF6AF20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08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842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C22-B197-413D-BE0B-D2943CD344BA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42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AD16-D1DD-4A90-94B8-4E1508331DCE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6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7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27F38-4E2C-47E3-976E-064CDF29DC60}" type="datetimeFigureOut">
              <a:rPr lang="en-GB" smtClean="0">
                <a:solidFill>
                  <a:srgbClr val="000000"/>
                </a:solidFill>
              </a:rPr>
              <a:pPr/>
              <a:t>07/06/2017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3FDC-FFBF-42A8-A28A-7EB4A070934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5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9837-0366-4180-BFC0-E8AB8598E363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5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07A-8CD0-4B42-8EA2-74F8047FE5D0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32A1-F9FA-4D02-B83B-89D6ED8B2129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6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CDB-6414-4140-A032-5F451CF6AF20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09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826060"/>
            <a:ext cx="669607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FE1F-C046-465B-9A25-EEFEEBB9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16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C22-B197-413D-BE0B-D2943CD344BA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8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AD16-D1DD-4A90-94B8-4E1508331DCE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4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80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3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93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19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  <a:latin typeface="Arial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  <a:latin typeface="Arial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32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0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0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4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70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85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11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63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67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8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75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91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74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6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4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1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50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2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04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03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96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22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8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4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826060"/>
            <a:ext cx="6696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3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44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54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978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48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fld id="{99F22CB2-8C6E-4876-A8FE-9AD3FFD14176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8425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223838"/>
            <a:ext cx="8648626" cy="612775"/>
          </a:xfrm>
        </p:spPr>
        <p:txBody>
          <a:bodyPr/>
          <a:lstStyle>
            <a:lvl1pPr algn="ctr">
              <a:defRPr sz="24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8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37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8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5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6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3FDC-FFBF-42A8-A28A-7EB4A07093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5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B43B9-8847-41C8-A5CF-57EF914C1A9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3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B43B9-8847-41C8-A5CF-57EF914C1A9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7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50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925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74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65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8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27F38-4E2C-47E3-976E-064CDF29DC6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3FDC-FFBF-42A8-A28A-7EB4A07093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8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443997"/>
            <a:ext cx="990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879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8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223838"/>
            <a:ext cx="8648626" cy="612775"/>
          </a:xfrm>
        </p:spPr>
        <p:txBody>
          <a:bodyPr/>
          <a:lstStyle>
            <a:lvl1pPr algn="ctr">
              <a:defRPr sz="24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3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672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596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3FDC-FFBF-42A8-A28A-7EB4A07093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B43B9-8847-41C8-A5CF-57EF914C1A9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6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B43B9-8847-41C8-A5CF-57EF914C1A9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5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9837-0366-4180-BFC0-E8AB8598E363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5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07A-8CD0-4B42-8EA2-74F8047FE5D0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5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443997"/>
            <a:ext cx="990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96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32A1-F9FA-4D02-B83B-89D6ED8B2129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0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CDB-6414-4140-A032-5F451CF6AF20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98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C22-B197-413D-BE0B-D2943CD344BA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44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AD16-D1DD-4A90-94B8-4E1508331DCE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7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630" y="1742953"/>
            <a:ext cx="74520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963" y="3825044"/>
            <a:ext cx="745172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27/11/2014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799EAD8-098C-4898-87DB-D593D04EF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436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620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1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912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393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596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0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223838"/>
            <a:ext cx="8648626" cy="612775"/>
          </a:xfrm>
        </p:spPr>
        <p:txBody>
          <a:bodyPr/>
          <a:lstStyle>
            <a:lvl1pPr algn="ctr">
              <a:defRPr sz="24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6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765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482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8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3FDC-FFBF-42A8-A28A-7EB4A07093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B43B9-8847-41C8-A5CF-57EF914C1A9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2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B43B9-8847-41C8-A5CF-57EF914C1A9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6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9837-0366-4180-BFC0-E8AB8598E363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8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07A-8CD0-4B42-8EA2-74F8047FE5D0}" type="datetime1">
              <a:rPr lang="en-GB" smtClean="0">
                <a:solidFill>
                  <a:prstClr val="white"/>
                </a:solidFill>
              </a:rPr>
              <a:pPr/>
              <a:t>07/06/2017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6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4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3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3.png"/><Relationship Id="rId5" Type="http://schemas.openxmlformats.org/officeDocument/2006/relationships/theme" Target="../theme/theme21.xml"/><Relationship Id="rId4" Type="http://schemas.openxmlformats.org/officeDocument/2006/relationships/slideLayout" Target="../slideLayouts/slideLayout113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3.png"/><Relationship Id="rId5" Type="http://schemas.openxmlformats.org/officeDocument/2006/relationships/theme" Target="../theme/theme22.xml"/><Relationship Id="rId4" Type="http://schemas.openxmlformats.org/officeDocument/2006/relationships/slideLayout" Target="../slideLayouts/slideLayout117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.png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21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3.png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2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8.xml"/><Relationship Id="rId7" Type="http://schemas.openxmlformats.org/officeDocument/2006/relationships/theme" Target="../theme/theme25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97352"/>
            <a:ext cx="99060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633356"/>
            <a:ext cx="990600" cy="2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FEBAE1-2B60-4AE4-BA5C-9E2DBEC9D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24017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23963" y="3105150"/>
            <a:ext cx="66960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Who</a:t>
            </a:r>
          </a:p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0539F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539F"/>
          </a:solidFill>
          <a:latin typeface="+mn-lt"/>
          <a:cs typeface="+mn-cs"/>
        </a:defRPr>
      </a:lvl2pPr>
      <a:lvl3pPr marL="9144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3pPr>
      <a:lvl4pPr marL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4pPr>
      <a:lvl5pPr marL="1828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7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19225" y="6146283"/>
            <a:ext cx="2036750" cy="631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Blip>
                <a:blip r:embed="rId11"/>
              </a:buBlip>
            </a:pPr>
            <a:endParaRPr lang="en-GB" sz="24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47" y="6353264"/>
            <a:ext cx="696509" cy="3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19225" y="6146283"/>
            <a:ext cx="2036750" cy="631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Blip>
                <a:blip r:embed="rId11"/>
              </a:buBlip>
            </a:pPr>
            <a:endParaRPr lang="en-GB" sz="24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47" y="6353264"/>
            <a:ext cx="696509" cy="3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5E902AF-2B46-44F3-B5F2-7FD3259BA095}" type="datetime1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07/06/2017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 smtClean="0">
                <a:solidFill>
                  <a:prstClr val="white"/>
                </a:solidFill>
                <a:latin typeface="Arial"/>
                <a:cs typeface="+mn-cs"/>
              </a:rPr>
              <a:t>European Investment Bank Group</a:t>
            </a: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3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8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19225" y="6146283"/>
            <a:ext cx="2036750" cy="631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Blip>
                <a:blip r:embed="rId11"/>
              </a:buBlip>
            </a:pPr>
            <a:endParaRPr lang="en-GB" sz="24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47" y="6353264"/>
            <a:ext cx="696509" cy="3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4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5E902AF-2B46-44F3-B5F2-7FD3259BA095}" type="datetime1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07/06/2017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 smtClean="0">
                <a:solidFill>
                  <a:prstClr val="white"/>
                </a:solidFill>
                <a:latin typeface="Arial"/>
                <a:cs typeface="+mn-cs"/>
              </a:rPr>
              <a:t>European Investment Bank Group</a:t>
            </a: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53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6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5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5E902AF-2B46-44F3-B5F2-7FD3259BA095}" type="datetime1">
              <a:rPr lang="en-GB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07/06/2017</a:t>
            </a:fld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 smtClean="0">
                <a:solidFill>
                  <a:prstClr val="white"/>
                </a:solidFill>
                <a:latin typeface="Arial"/>
              </a:rPr>
              <a:t>European Investment Bank Group</a:t>
            </a: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66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6" y="1052513"/>
            <a:ext cx="86423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88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5E902AF-2B46-44F3-B5F2-7FD3259BA095}" type="datetime1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07/06/2017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 smtClean="0">
                <a:solidFill>
                  <a:prstClr val="white"/>
                </a:solidFill>
                <a:latin typeface="Arial"/>
                <a:cs typeface="+mn-cs"/>
              </a:rPr>
              <a:t>European Investment Bank Group</a:t>
            </a: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0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  <a:latin typeface="Arial"/>
                <a:cs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624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4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0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388932" cy="1656184"/>
          </a:xfrm>
        </p:spPr>
        <p:txBody>
          <a:bodyPr/>
          <a:lstStyle/>
          <a:p>
            <a:r>
              <a:rPr lang="bg-BG" sz="3200" spc="-50" dirty="0" smtClean="0">
                <a:solidFill>
                  <a:srgbClr val="2683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План за инвестиции в Европа</a:t>
            </a:r>
            <a:r>
              <a:rPr lang="en-US" sz="2000" b="0" spc="-50" dirty="0" smtClean="0">
                <a:solidFill>
                  <a:srgbClr val="2683C6"/>
                </a:solidFill>
                <a:latin typeface="Arial" panose="020B0604020202020204" pitchFamily="34" charset="0"/>
              </a:rPr>
              <a:t/>
            </a:r>
            <a:br>
              <a:rPr lang="en-US" sz="2000" b="0" spc="-50" dirty="0" smtClean="0">
                <a:solidFill>
                  <a:srgbClr val="2683C6"/>
                </a:solidFill>
                <a:latin typeface="Arial" panose="020B0604020202020204" pitchFamily="34" charset="0"/>
              </a:rPr>
            </a:br>
            <a:r>
              <a:rPr lang="en-US" sz="1800" b="0" spc="-50" dirty="0">
                <a:solidFill>
                  <a:srgbClr val="2683C6"/>
                </a:solidFill>
                <a:latin typeface="Arial" panose="020B0604020202020204" pitchFamily="34" charset="0"/>
              </a:rPr>
              <a:t/>
            </a:r>
            <a:br>
              <a:rPr lang="en-US" sz="1800" b="0" spc="-50" dirty="0">
                <a:solidFill>
                  <a:srgbClr val="2683C6"/>
                </a:solidFill>
                <a:latin typeface="Arial" panose="020B0604020202020204" pitchFamily="34" charset="0"/>
              </a:rPr>
            </a:br>
            <a:r>
              <a:rPr lang="bg-BG" sz="2600" spc="-50" dirty="0" smtClean="0">
                <a:latin typeface="Calibri" panose="020F0502020204030204" pitchFamily="34" charset="0"/>
              </a:rPr>
              <a:t>Европейски фонд за стратегически </a:t>
            </a:r>
            <a:r>
              <a:rPr lang="bg-BG" sz="2600" spc="-50" dirty="0">
                <a:latin typeface="Calibri" panose="020F0502020204030204" pitchFamily="34" charset="0"/>
              </a:rPr>
              <a:t>и</a:t>
            </a:r>
            <a:r>
              <a:rPr lang="bg-BG" sz="2600" spc="-50" dirty="0" smtClean="0">
                <a:latin typeface="Calibri" panose="020F0502020204030204" pitchFamily="34" charset="0"/>
              </a:rPr>
              <a:t>нвестиции </a:t>
            </a:r>
            <a:r>
              <a:rPr lang="en-US" sz="2600" spc="-50" dirty="0" smtClean="0">
                <a:latin typeface="Calibri" panose="020F0502020204030204" pitchFamily="34" charset="0"/>
              </a:rPr>
              <a:t>(</a:t>
            </a:r>
            <a:r>
              <a:rPr lang="bg-BG" sz="2600" spc="-50" dirty="0" smtClean="0">
                <a:latin typeface="Calibri" panose="020F0502020204030204" pitchFamily="34" charset="0"/>
              </a:rPr>
              <a:t>ЕФСИ</a:t>
            </a:r>
            <a:r>
              <a:rPr lang="en-US" sz="2600" spc="-50" dirty="0" smtClean="0">
                <a:latin typeface="Calibri" panose="020F0502020204030204" pitchFamily="34" charset="0"/>
              </a:rPr>
              <a:t>)</a:t>
            </a:r>
            <a:endParaRPr lang="en-GB" sz="2600" i="1" dirty="0" smtClean="0">
              <a:latin typeface="Calibri" panose="020F050202020403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818755" y="5517231"/>
            <a:ext cx="5544616" cy="684077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bg-BG" sz="1600" spc="-50" dirty="0" smtClean="0">
                <a:solidFill>
                  <a:srgbClr val="14539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СОФИЯ</a:t>
            </a:r>
            <a:r>
              <a:rPr lang="en-US" sz="1600" spc="-50" dirty="0" smtClean="0">
                <a:solidFill>
                  <a:srgbClr val="14539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- 6 </a:t>
            </a:r>
            <a:r>
              <a:rPr lang="bg-BG" sz="1600" spc="-50" dirty="0" smtClean="0">
                <a:solidFill>
                  <a:srgbClr val="14539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юни</a:t>
            </a:r>
            <a:r>
              <a:rPr lang="en-US" sz="1600" spc="-50" dirty="0" smtClean="0">
                <a:solidFill>
                  <a:srgbClr val="14539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</a:t>
            </a:r>
            <a:endParaRPr lang="en-US" sz="1600" dirty="0" smtClean="0">
              <a:solidFill>
                <a:srgbClr val="14539F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86915-64FE-434E-BA38-6F07F4871FD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35595" y="4725144"/>
            <a:ext cx="7310937" cy="9417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15CA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GB" kern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4725144"/>
            <a:ext cx="741682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bg-BG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ФИНАНСОВИ ИНСТРУМЕНТИ НА ЕС-</a:t>
            </a:r>
            <a:br>
              <a:rPr lang="bg-BG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bg-BG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ПОУКИ И ПЕРСПЕКТИВИ</a:t>
            </a:r>
            <a:endParaRPr lang="en-US" sz="1800" cap="all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en-GB" sz="1600" cap="all" dirty="0" smtClean="0">
                <a:solidFill>
                  <a:srgbClr val="FFFFFF"/>
                </a:solidFill>
                <a:latin typeface="Calibri" panose="020F0502020204030204" pitchFamily="34" charset="0"/>
                <a:ea typeface="MS UI Gothic" panose="020B0600070205080204" pitchFamily="34" charset="-128"/>
                <a:cs typeface="Consolas" panose="020B0609020204030204" pitchFamily="49" charset="0"/>
              </a:rPr>
              <a:t>E</a:t>
            </a:r>
            <a:r>
              <a:rPr lang="bg-BG" sz="1600" cap="all" dirty="0" smtClean="0">
                <a:solidFill>
                  <a:srgbClr val="FFFFFF"/>
                </a:solidFill>
                <a:latin typeface="Calibri" panose="020F0502020204030204" pitchFamily="34" charset="0"/>
                <a:ea typeface="MS UI Gothic" panose="020B0600070205080204" pitchFamily="34" charset="-128"/>
                <a:cs typeface="Consolas" panose="020B0609020204030204" pitchFamily="49" charset="0"/>
              </a:rPr>
              <a:t>СП</a:t>
            </a:r>
            <a:r>
              <a:rPr lang="en-GB" sz="1600" cap="all" dirty="0" smtClean="0">
                <a:solidFill>
                  <a:srgbClr val="FFFFFF"/>
                </a:solidFill>
                <a:latin typeface="Calibri" panose="020F0502020204030204" pitchFamily="34" charset="0"/>
                <a:ea typeface="MS UI Gothic" panose="020B0600070205080204" pitchFamily="34" charset="-128"/>
                <a:cs typeface="Consolas" panose="020B0609020204030204" pitchFamily="49" charset="0"/>
              </a:rPr>
              <a:t> - </a:t>
            </a:r>
            <a:r>
              <a:rPr lang="bg-BG" sz="1600" cap="all" dirty="0" smtClean="0">
                <a:solidFill>
                  <a:srgbClr val="FFFFFF"/>
                </a:solidFill>
                <a:latin typeface="Calibri" panose="020F0502020204030204" pitchFamily="34" charset="0"/>
                <a:ea typeface="MS UI Gothic" panose="020B0600070205080204" pitchFamily="34" charset="-128"/>
                <a:cs typeface="Consolas" panose="020B0609020204030204" pitchFamily="49" charset="0"/>
              </a:rPr>
              <a:t>СПРБ</a:t>
            </a:r>
            <a:endParaRPr lang="en-GB" sz="1600" dirty="0">
              <a:solidFill>
                <a:srgbClr val="FFFFFF"/>
              </a:solidFill>
              <a:latin typeface="Calibri" panose="020F0502020204030204" pitchFamily="34" charset="0"/>
              <a:ea typeface="MS UI Gothic" panose="020B0600070205080204" pitchFamily="34" charset="-128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443997"/>
            <a:ext cx="990600" cy="333375"/>
          </a:xfrm>
        </p:spPr>
        <p:txBody>
          <a:bodyPr/>
          <a:lstStyle/>
          <a:p>
            <a:fld id="{865018DC-101A-4283-993B-3708AE2EFDF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42900" y="260648"/>
            <a:ext cx="4017132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Постигане на </a:t>
            </a:r>
            <a:r>
              <a:rPr lang="bg-BG" sz="2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повече </a:t>
            </a:r>
            <a:r>
              <a:rPr lang="bg-BG" sz="2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с </a:t>
            </a:r>
            <a:r>
              <a:rPr lang="bg-BG" sz="2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по-малко</a:t>
            </a:r>
            <a:r>
              <a:rPr lang="bg-BG" sz="2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GB" sz="27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078942" y="980728"/>
            <a:ext cx="761294" cy="7293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88460" y="1074683"/>
            <a:ext cx="3240360" cy="576064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None/>
            </a:pPr>
            <a:r>
              <a:rPr lang="bg-BG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Бюджет на ЕС</a:t>
            </a:r>
            <a:endParaRPr lang="en-US" b="1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bg-BG" dirty="0" smtClean="0">
                <a:solidFill>
                  <a:prstClr val="white"/>
                </a:solidFill>
                <a:latin typeface="Calibri" panose="020F0502020204030204" pitchFamily="34" charset="0"/>
              </a:rPr>
              <a:t>след</a:t>
            </a:r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 2020</a:t>
            </a: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7584" y="2204864"/>
            <a:ext cx="3528392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g-BG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Грантове</a:t>
            </a: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0" y="2204864"/>
            <a:ext cx="3528392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g-BG" dirty="0" smtClean="0">
                <a:solidFill>
                  <a:prstClr val="white"/>
                </a:solidFill>
                <a:latin typeface="Calibri" panose="020F0502020204030204" pitchFamily="34" charset="0"/>
              </a:rPr>
              <a:t>Финансови инструменти</a:t>
            </a: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44" name="Straight Arrow Connector 43"/>
          <p:cNvCxnSpPr>
            <a:stCxn id="41" idx="2"/>
            <a:endCxn id="42" idx="0"/>
          </p:cNvCxnSpPr>
          <p:nvPr/>
        </p:nvCxnSpPr>
        <p:spPr>
          <a:xfrm flipH="1">
            <a:off x="2591780" y="1650747"/>
            <a:ext cx="1816860" cy="55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  <a:endCxn id="43" idx="0"/>
          </p:cNvCxnSpPr>
          <p:nvPr/>
        </p:nvCxnSpPr>
        <p:spPr>
          <a:xfrm>
            <a:off x="4408640" y="1650747"/>
            <a:ext cx="1927556" cy="55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wn Arrow 45"/>
          <p:cNvSpPr/>
          <p:nvPr/>
        </p:nvSpPr>
        <p:spPr>
          <a:xfrm rot="19022090">
            <a:off x="6318825" y="1097483"/>
            <a:ext cx="323056" cy="5369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211133" y="2848300"/>
            <a:ext cx="761294" cy="7293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Down Arrow 47"/>
          <p:cNvSpPr/>
          <p:nvPr/>
        </p:nvSpPr>
        <p:spPr>
          <a:xfrm rot="19022090">
            <a:off x="2451016" y="2965055"/>
            <a:ext cx="323056" cy="5369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078942" y="2848300"/>
            <a:ext cx="761294" cy="7293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Down Arrow 49"/>
          <p:cNvSpPr/>
          <p:nvPr/>
        </p:nvSpPr>
        <p:spPr>
          <a:xfrm rot="13392257">
            <a:off x="6318825" y="2965055"/>
            <a:ext cx="323056" cy="53690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7584" y="4564352"/>
            <a:ext cx="6408712" cy="576064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g-BG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     Инвестиционен </a:t>
            </a:r>
            <a:r>
              <a:rPr lang="bg-BG" b="1" dirty="0">
                <a:solidFill>
                  <a:prstClr val="white"/>
                </a:solidFill>
                <a:latin typeface="Calibri" panose="020F0502020204030204" pitchFamily="34" charset="0"/>
              </a:rPr>
              <a:t>ефект </a:t>
            </a:r>
            <a:r>
              <a:rPr lang="en-US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:    </a:t>
            </a:r>
            <a:r>
              <a:rPr lang="bg-BG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след</a:t>
            </a:r>
            <a:r>
              <a:rPr lang="en-US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2020</a:t>
            </a: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22748" y="3933056"/>
            <a:ext cx="7277644" cy="576064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g-BG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Инвестиционен ефект</a:t>
            </a:r>
            <a:r>
              <a:rPr lang="en-US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:    </a:t>
            </a:r>
            <a:r>
              <a:rPr lang="bg-BG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ЕС</a:t>
            </a:r>
            <a:r>
              <a:rPr lang="en-US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 2014 - 2020</a:t>
            </a: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7255933" y="4615390"/>
            <a:ext cx="844459" cy="48728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2026" y="1053735"/>
            <a:ext cx="15376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bg-BG" sz="1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Брекзит</a:t>
            </a:r>
            <a:endParaRPr lang="en-US" sz="1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bg-BG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Бюджетна дисциплина</a:t>
            </a:r>
            <a:endParaRPr lang="en-US" sz="1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bg-BG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Фискален капацитет</a:t>
            </a:r>
            <a:r>
              <a:rPr lang="en-US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…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22748" y="5517232"/>
            <a:ext cx="7277644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g-BG" sz="1800" dirty="0" smtClean="0">
                <a:solidFill>
                  <a:prstClr val="white"/>
                </a:solidFill>
                <a:latin typeface="Calibri" panose="020F0502020204030204" pitchFamily="34" charset="0"/>
              </a:rPr>
              <a:t>Ръст във финансовите инструменти може да спомогне за компенсиране на разликата</a:t>
            </a:r>
            <a:endParaRPr lang="en-GB" sz="18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 rot="16200000">
            <a:off x="7380312" y="5085184"/>
            <a:ext cx="376816" cy="48728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417332"/>
            <a:ext cx="990600" cy="333375"/>
          </a:xfrm>
        </p:spPr>
        <p:txBody>
          <a:bodyPr/>
          <a:lstStyle/>
          <a:p>
            <a:fld id="{865018DC-101A-4283-993B-3708AE2EFDF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224644"/>
            <a:ext cx="4104455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Силата на </a:t>
            </a:r>
            <a:r>
              <a:rPr lang="bg-BG" sz="2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Бюджета на ЕС</a:t>
            </a:r>
            <a:endParaRPr lang="en-GB" sz="27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10800000">
            <a:off x="6228185" y="3483890"/>
            <a:ext cx="957502" cy="16113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1560" y="1412776"/>
            <a:ext cx="936104" cy="8640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662900" y="1412776"/>
            <a:ext cx="936104" cy="8640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732331" y="1412776"/>
            <a:ext cx="936104" cy="8640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7544" y="1268760"/>
            <a:ext cx="3384376" cy="11521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1560" y="3140968"/>
            <a:ext cx="936104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662900" y="3140968"/>
            <a:ext cx="936104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32331" y="3140968"/>
            <a:ext cx="936104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7544" y="2996952"/>
            <a:ext cx="3384376" cy="11521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1560" y="4941168"/>
            <a:ext cx="936104" cy="864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662900" y="4941168"/>
            <a:ext cx="936104" cy="864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32331" y="4941168"/>
            <a:ext cx="936104" cy="864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7544" y="4797152"/>
            <a:ext cx="3384376" cy="11521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980728"/>
            <a:ext cx="1757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bg-BG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Рентабилни проекти</a:t>
            </a:r>
            <a:endParaRPr lang="en-GB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5536" y="2713114"/>
            <a:ext cx="4004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bg-BG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Неоптимални инвестиционни ситуации/ пазарен дефицит</a:t>
            </a:r>
            <a:endParaRPr lang="en-GB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5535" y="4293096"/>
            <a:ext cx="353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g-BG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Финансово нерентабилни проекти с висока икономическа и социална значимост</a:t>
            </a:r>
            <a:endParaRPr lang="en-GB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 rot="10800000">
            <a:off x="3934272" y="1412776"/>
            <a:ext cx="1008112" cy="79208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04048" y="1268760"/>
            <a:ext cx="2664296" cy="3402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g-BG" dirty="0" smtClean="0">
                <a:solidFill>
                  <a:prstClr val="white"/>
                </a:solidFill>
                <a:latin typeface="Calibri" panose="020F0502020204030204" pitchFamily="34" charset="0"/>
              </a:rPr>
              <a:t>Банки/ННС</a:t>
            </a: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004048" y="1681063"/>
            <a:ext cx="2664296" cy="3402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g-BG" dirty="0" smtClean="0">
                <a:solidFill>
                  <a:prstClr val="white"/>
                </a:solidFill>
                <a:latin typeface="Calibri" panose="020F0502020204030204" pitchFamily="34" charset="0"/>
              </a:rPr>
              <a:t>Капиталови пазари</a:t>
            </a: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004048" y="2080593"/>
            <a:ext cx="2664296" cy="3402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g-BG" dirty="0" smtClean="0">
                <a:solidFill>
                  <a:prstClr val="white"/>
                </a:solidFill>
                <a:latin typeface="Calibri" panose="020F0502020204030204" pitchFamily="34" charset="0"/>
              </a:rPr>
              <a:t>Инвеститори</a:t>
            </a: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262012" y="3153550"/>
            <a:ext cx="936104" cy="864096"/>
          </a:xfrm>
          <a:prstGeom prst="ellips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None/>
            </a:pPr>
            <a:r>
              <a:rPr lang="bg-BG" dirty="0" smtClean="0">
                <a:solidFill>
                  <a:prstClr val="white"/>
                </a:solidFill>
                <a:latin typeface="Calibri" panose="020F0502020204030204" pitchFamily="34" charset="0"/>
              </a:rPr>
              <a:t>ЕИБ</a:t>
            </a:r>
            <a:endParaRPr lang="en-US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bg-BG" dirty="0" smtClean="0">
                <a:solidFill>
                  <a:prstClr val="white"/>
                </a:solidFill>
                <a:latin typeface="Calibri" panose="020F0502020204030204" pitchFamily="34" charset="0"/>
              </a:rPr>
              <a:t>ЕИФ</a:t>
            </a: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741846" y="3133303"/>
            <a:ext cx="936104" cy="864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E</a:t>
            </a:r>
            <a:r>
              <a:rPr lang="bg-BG" dirty="0" smtClean="0">
                <a:solidFill>
                  <a:prstClr val="white"/>
                </a:solidFill>
                <a:latin typeface="Calibri" panose="020F0502020204030204" pitchFamily="34" charset="0"/>
              </a:rPr>
              <a:t>С</a:t>
            </a: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Right Arrow 67"/>
          <p:cNvSpPr/>
          <p:nvPr/>
        </p:nvSpPr>
        <p:spPr>
          <a:xfrm rot="5400000">
            <a:off x="3965509" y="2143858"/>
            <a:ext cx="1652709" cy="59355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Right Arrow 68"/>
          <p:cNvSpPr/>
          <p:nvPr/>
        </p:nvSpPr>
        <p:spPr>
          <a:xfrm rot="10800000">
            <a:off x="3889406" y="2996952"/>
            <a:ext cx="1278141" cy="121512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292080" y="4869160"/>
            <a:ext cx="936104" cy="864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g-BG" dirty="0" smtClean="0">
                <a:solidFill>
                  <a:prstClr val="white"/>
                </a:solidFill>
                <a:latin typeface="Calibri" panose="020F0502020204030204" pitchFamily="34" charset="0"/>
              </a:rPr>
              <a:t>ЕС</a:t>
            </a:r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Right Arrow 70"/>
          <p:cNvSpPr/>
          <p:nvPr/>
        </p:nvSpPr>
        <p:spPr>
          <a:xfrm rot="10800000">
            <a:off x="3923928" y="5013175"/>
            <a:ext cx="1296143" cy="62890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59593" y="5187808"/>
            <a:ext cx="76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bg-BG" sz="1200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Грантове</a:t>
            </a:r>
            <a:endParaRPr lang="en-GB" sz="12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8660"/>
            <a:ext cx="8172908" cy="432755"/>
          </a:xfr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Подкрепа от бюджета на ЕС + ЕИБ – пътят към постигане на промяна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360875"/>
              </p:ext>
            </p:extLst>
          </p:nvPr>
        </p:nvGraphicFramePr>
        <p:xfrm>
          <a:off x="467544" y="944724"/>
          <a:ext cx="8229600" cy="212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own Arrow 8"/>
          <p:cNvSpPr/>
          <p:nvPr/>
        </p:nvSpPr>
        <p:spPr>
          <a:xfrm>
            <a:off x="2990132" y="3068960"/>
            <a:ext cx="484632" cy="68407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92A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39377062"/>
              </p:ext>
            </p:extLst>
          </p:nvPr>
        </p:nvGraphicFramePr>
        <p:xfrm>
          <a:off x="423074" y="3797507"/>
          <a:ext cx="828092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Down Arrow 6"/>
          <p:cNvSpPr/>
          <p:nvPr/>
        </p:nvSpPr>
        <p:spPr>
          <a:xfrm>
            <a:off x="5724128" y="3068960"/>
            <a:ext cx="484632" cy="68407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92A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24428" y="6443997"/>
            <a:ext cx="338572" cy="333375"/>
          </a:xfrm>
        </p:spPr>
        <p:txBody>
          <a:bodyPr/>
          <a:lstStyle/>
          <a:p>
            <a:pPr>
              <a:defRPr/>
            </a:pPr>
            <a:fld id="{A6CB47FB-FC65-487E-B87F-ED7EF06A874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0" y="3244914"/>
            <a:ext cx="1501387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CECF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bg-BG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Решения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FC491-D696-4145-BB31-FA1CB85F24C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74824" y="1196752"/>
            <a:ext cx="4445248" cy="874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bg-BG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Една управленска структура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bg-BG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К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bg-BG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Централна роля на управление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4824" y="3933056"/>
            <a:ext cx="7361643" cy="908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bg-BG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ННБ също индиректно се подпомагат от бюджетната гаранция на ЕС чрез инвестиционни платформи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33333" y="3026634"/>
            <a:ext cx="3600000" cy="762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Унифицирана оценка на въздействието и измерител на мултипликатора </a:t>
            </a:r>
            <a:endParaRPr lang="en-GB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4824" y="2204864"/>
            <a:ext cx="3600400" cy="762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Матрицата „Продукти-Политика“ може да бъде изменяна с течение на времето</a:t>
            </a:r>
            <a:endParaRPr lang="en-US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1955" y="368660"/>
            <a:ext cx="7343563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bg-BG" sz="2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Основни характеристики на ЕФСИ</a:t>
            </a:r>
            <a:endParaRPr lang="en-GB" sz="27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954" y="4966582"/>
            <a:ext cx="3593269" cy="9084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Разчитане на опита на ЕИБ, ликвидност, институционален капацитет и установени процеси</a:t>
            </a:r>
            <a:endParaRPr lang="en-US" sz="19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1541" y="1124744"/>
            <a:ext cx="2793977" cy="958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bg-BG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Бюджетните гаранции и парични инструменти могат да бъдат комбинирани според необходимостта</a:t>
            </a:r>
            <a:endParaRPr lang="en-US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5519" y="2204864"/>
            <a:ext cx="3600000" cy="762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bg-BG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Ливъриджът</a:t>
            </a: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може да бъде измерван и оптимизиран на глобално ниво</a:t>
            </a:r>
            <a:endParaRPr lang="en-GB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5693" y="4966582"/>
            <a:ext cx="3539825" cy="9084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bg-BG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Ефективност на разходите-</a:t>
            </a:r>
            <a:br>
              <a:rPr lang="bg-BG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Широкомащабен</a:t>
            </a:r>
            <a:r>
              <a:rPr lang="bg-BG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инструмент с единен набор от правила, формуляри за докладване, ОИИ</a:t>
            </a:r>
            <a:endParaRPr lang="en-US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1580" y="3032956"/>
            <a:ext cx="3600400" cy="762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bg-BG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Консултантски услуги</a:t>
            </a:r>
            <a:br>
              <a:rPr lang="bg-BG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Техническа помощ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59532" y="313059"/>
            <a:ext cx="8460940" cy="34363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Мандатите са конструирани да генерират високи фактори на </a:t>
            </a:r>
            <a:r>
              <a:rPr lang="bg-BG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ливъридж</a:t>
            </a:r>
            <a:r>
              <a:rPr lang="bg-BG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и въздействие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bg-BG" sz="19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Пример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bg-BG" sz="19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ЕФСИ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GB" sz="1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9532" y="853552"/>
            <a:ext cx="8689624" cy="5330916"/>
            <a:chOff x="597240" y="675299"/>
            <a:chExt cx="8804557" cy="5509169"/>
          </a:xfrm>
        </p:grpSpPr>
        <p:sp>
          <p:nvSpPr>
            <p:cNvPr id="3" name="Rectangle 2"/>
            <p:cNvSpPr/>
            <p:nvPr/>
          </p:nvSpPr>
          <p:spPr>
            <a:xfrm>
              <a:off x="755576" y="5104348"/>
              <a:ext cx="864096" cy="10801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966711" y="5284368"/>
              <a:ext cx="792088" cy="72008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31840" y="3160132"/>
              <a:ext cx="864096" cy="302433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691680" y="5104348"/>
              <a:ext cx="12961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131840" y="5104348"/>
              <a:ext cx="864096" cy="10801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212196" y="3224008"/>
              <a:ext cx="1826179" cy="1672199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2659142" y="3665604"/>
              <a:ext cx="1872208" cy="7172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bg-BG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ЕИБ Остатъчен риск</a:t>
              </a:r>
              <a:endParaRPr lang="en-GB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044674">
              <a:off x="815485" y="3890128"/>
              <a:ext cx="2379005" cy="540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bg-BG" sz="1400" dirty="0" smtClean="0">
                  <a:solidFill>
                    <a:schemeClr val="bg1">
                      <a:lumMod val="50000"/>
                    </a:schemeClr>
                  </a:solidFill>
                </a:rPr>
                <a:t>Вътрешен мултипликатор</a:t>
              </a:r>
              <a:r>
                <a:rPr lang="en-GB" sz="1400" dirty="0" smtClean="0">
                  <a:solidFill>
                    <a:schemeClr val="bg1">
                      <a:lumMod val="50000"/>
                    </a:schemeClr>
                  </a:solidFill>
                </a:rPr>
                <a:t/>
              </a:r>
              <a:br>
                <a:rPr lang="en-GB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GB" sz="1400" dirty="0" smtClean="0">
                  <a:solidFill>
                    <a:schemeClr val="bg1">
                      <a:lumMod val="50000"/>
                    </a:schemeClr>
                  </a:solidFill>
                </a:rPr>
                <a:t>3-10x</a:t>
              </a:r>
              <a:endParaRPr lang="en-US" sz="14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9662" y="5459742"/>
              <a:ext cx="503103" cy="349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bg-BG" sz="1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ПЗ</a:t>
              </a:r>
              <a:endParaRPr lang="en-GB" sz="1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04395" y="5459742"/>
              <a:ext cx="576064" cy="349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bg-BG" sz="1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ПЗ</a:t>
              </a:r>
              <a:endParaRPr lang="en-GB" sz="1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57731" y="4904089"/>
              <a:ext cx="6238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 smtClean="0"/>
                <a:t>10-30%</a:t>
              </a:r>
              <a:endParaRPr lang="en-GB" sz="1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80205" y="711860"/>
              <a:ext cx="864096" cy="54726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4082856" y="711860"/>
              <a:ext cx="2937416" cy="2376264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9231916">
              <a:off x="4374880" y="1662319"/>
              <a:ext cx="2195471" cy="585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bg-BG" sz="1400" dirty="0" smtClean="0">
                  <a:solidFill>
                    <a:schemeClr val="bg1">
                      <a:lumMod val="50000"/>
                    </a:schemeClr>
                  </a:solidFill>
                </a:rPr>
                <a:t>Външен мултипликатор</a:t>
              </a:r>
              <a:endParaRPr lang="en-US" sz="14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buNone/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2-5x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4792" y="2512060"/>
              <a:ext cx="5002747" cy="51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bg-BG" sz="1200" dirty="0" smtClean="0">
                  <a:solidFill>
                    <a:schemeClr val="bg1">
                      <a:lumMod val="50000"/>
                    </a:schemeClr>
                  </a:solidFill>
                </a:rPr>
                <a:t>ЕФСИ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: 4x (</a:t>
              </a:r>
              <a:r>
                <a:rPr lang="bg-BG" sz="1200" dirty="0" smtClean="0">
                  <a:solidFill>
                    <a:schemeClr val="bg1">
                      <a:lumMod val="50000"/>
                    </a:schemeClr>
                  </a:solidFill>
                </a:rPr>
                <a:t>вътрешен мултипликатор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  <a:p>
              <a:pPr>
                <a:buNone/>
              </a:pPr>
              <a:r>
                <a:rPr lang="bg-BG" sz="1200" dirty="0" smtClean="0">
                  <a:solidFill>
                    <a:schemeClr val="bg1">
                      <a:lumMod val="50000"/>
                    </a:schemeClr>
                  </a:solidFill>
                </a:rPr>
                <a:t>Кредитен прозорец ЕС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:11</a:t>
              </a:r>
              <a:r>
                <a:rPr lang="bg-BG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мрлд</a:t>
              </a:r>
              <a:r>
                <a:rPr lang="bg-BG" sz="1200" dirty="0" smtClean="0">
                  <a:solidFill>
                    <a:schemeClr val="bg1">
                      <a:lumMod val="50000"/>
                    </a:schemeClr>
                  </a:solidFill>
                </a:rPr>
                <a:t>. евро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= 44</a:t>
              </a:r>
              <a:r>
                <a:rPr lang="bg-BG" sz="1200" dirty="0" smtClean="0">
                  <a:solidFill>
                    <a:schemeClr val="bg1">
                      <a:lumMod val="50000"/>
                    </a:schemeClr>
                  </a:solidFill>
                </a:rPr>
                <a:t>млрд. евро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bg-BG" sz="1200" dirty="0" smtClean="0">
                  <a:solidFill>
                    <a:schemeClr val="bg1">
                      <a:lumMod val="50000"/>
                    </a:schemeClr>
                  </a:solidFill>
                </a:rPr>
                <a:t>нови кредити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Right Brace 23"/>
            <p:cNvSpPr/>
            <p:nvPr/>
          </p:nvSpPr>
          <p:spPr>
            <a:xfrm rot="16200000">
              <a:off x="2160028" y="733248"/>
              <a:ext cx="360040" cy="3485616"/>
            </a:xfrm>
            <a:prstGeom prst="rightBrac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450933" y="4168244"/>
              <a:ext cx="2353315" cy="72008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4701" y="1791536"/>
              <a:ext cx="2789086" cy="540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bg-BG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Ливъридж</a:t>
              </a:r>
              <a:r>
                <a:rPr lang="bg-BG" sz="1400" dirty="0" smtClean="0">
                  <a:solidFill>
                    <a:schemeClr val="bg1">
                      <a:lumMod val="50000"/>
                    </a:schemeClr>
                  </a:solidFill>
                </a:rPr>
                <a:t>, генериран</a:t>
              </a:r>
              <a:br>
                <a:rPr lang="bg-BG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bg-BG" sz="1400" dirty="0" smtClean="0">
                  <a:solidFill>
                    <a:schemeClr val="bg1">
                      <a:lumMod val="50000"/>
                    </a:schemeClr>
                  </a:solidFill>
                </a:rPr>
                <a:t>чрез балансовия отчет на ЕИБ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2013" y="711860"/>
              <a:ext cx="864096" cy="345638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6481337" y="1482560"/>
              <a:ext cx="2061831" cy="717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bg-BG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Частен сектор/</a:t>
              </a:r>
              <a:br>
                <a:rPr lang="bg-BG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bg-BG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Съфинансиране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60630" y="3425229"/>
              <a:ext cx="2670518" cy="830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bg-BG" sz="1100" dirty="0" smtClean="0">
                  <a:solidFill>
                    <a:schemeClr val="bg1">
                      <a:lumMod val="50000"/>
                    </a:schemeClr>
                  </a:solidFill>
                </a:rPr>
                <a:t>ЕФСИ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: 3-4x (</a:t>
              </a:r>
              <a:r>
                <a:rPr lang="bg-BG" sz="1100" dirty="0" smtClean="0">
                  <a:solidFill>
                    <a:schemeClr val="bg1">
                      <a:lumMod val="50000"/>
                    </a:schemeClr>
                  </a:solidFill>
                </a:rPr>
                <a:t>Външен мултипликатор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  <a:p>
              <a:pPr>
                <a:buNone/>
              </a:pPr>
              <a:r>
                <a:rPr lang="bg-BG" sz="1100" dirty="0" smtClean="0">
                  <a:solidFill>
                    <a:schemeClr val="bg1">
                      <a:lumMod val="50000"/>
                    </a:schemeClr>
                  </a:solidFill>
                </a:rPr>
                <a:t>Кредитен прозорец ЕС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: </a:t>
              </a:r>
              <a:r>
                <a:rPr lang="bg-BG" sz="1100" dirty="0" smtClean="0">
                  <a:solidFill>
                    <a:schemeClr val="bg1">
                      <a:lumMod val="50000"/>
                    </a:schemeClr>
                  </a:solidFill>
                </a:rPr>
                <a:t/>
              </a:r>
              <a:br>
                <a:rPr lang="bg-BG" sz="11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r>
                <a:rPr lang="bg-BG" sz="1100" dirty="0" err="1">
                  <a:solidFill>
                    <a:schemeClr val="bg1">
                      <a:lumMod val="50000"/>
                    </a:schemeClr>
                  </a:solidFill>
                </a:rPr>
                <a:t>мрлд</a:t>
              </a:r>
              <a:r>
                <a:rPr lang="bg-BG" sz="1100" dirty="0">
                  <a:solidFill>
                    <a:schemeClr val="bg1">
                      <a:lumMod val="50000"/>
                    </a:schemeClr>
                  </a:solidFill>
                </a:rPr>
                <a:t>. евро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 = 44</a:t>
              </a:r>
              <a:r>
                <a:rPr lang="bg-BG" sz="1100" dirty="0">
                  <a:solidFill>
                    <a:schemeClr val="bg1">
                      <a:lumMod val="50000"/>
                    </a:schemeClr>
                  </a:solidFill>
                </a:rPr>
                <a:t>млрд. </a:t>
              </a:r>
              <a:r>
                <a:rPr lang="bg-BG" sz="1100" dirty="0" smtClean="0">
                  <a:solidFill>
                    <a:schemeClr val="bg1">
                      <a:lumMod val="50000"/>
                    </a:schemeClr>
                  </a:solidFill>
                </a:rPr>
                <a:t>Евро</a:t>
              </a:r>
              <a:br>
                <a:rPr lang="bg-BG" sz="11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bg-BG" sz="1100" dirty="0">
                  <a:solidFill>
                    <a:schemeClr val="bg1">
                      <a:lumMod val="50000"/>
                    </a:schemeClr>
                  </a:solidFill>
                </a:rPr>
                <a:t>нови кредити</a:t>
              </a:r>
              <a:endParaRPr lang="en-GB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14480" y="675299"/>
              <a:ext cx="1487317" cy="763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bg-BG" sz="1400" dirty="0" smtClean="0">
                  <a:solidFill>
                    <a:schemeClr val="bg1">
                      <a:lumMod val="50000"/>
                    </a:schemeClr>
                  </a:solidFill>
                </a:rPr>
                <a:t>ЕФСИ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: 15x 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bg-BG" sz="1400" dirty="0" smtClean="0">
                  <a:solidFill>
                    <a:schemeClr val="bg1">
                      <a:lumMod val="50000"/>
                    </a:schemeClr>
                  </a:solidFill>
                </a:rPr>
                <a:t>ОБЩ </a:t>
              </a:r>
              <a:br>
                <a:rPr lang="bg-BG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bg-BG" sz="1400" dirty="0" smtClean="0">
                  <a:solidFill>
                    <a:schemeClr val="bg1">
                      <a:lumMod val="50000"/>
                    </a:schemeClr>
                  </a:solidFill>
                </a:rPr>
                <a:t>Мултипликатор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60630" y="4744308"/>
              <a:ext cx="2293377" cy="477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bg-BG" sz="1200" dirty="0" smtClean="0">
                  <a:solidFill>
                    <a:schemeClr val="bg1">
                      <a:lumMod val="50000"/>
                    </a:schemeClr>
                  </a:solidFill>
                </a:rPr>
                <a:t/>
              </a:r>
              <a:br>
                <a:rPr lang="bg-BG" sz="12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bg-BG" sz="1200" dirty="0" smtClean="0">
                  <a:solidFill>
                    <a:schemeClr val="bg1">
                      <a:lumMod val="50000"/>
                    </a:schemeClr>
                  </a:solidFill>
                </a:rPr>
                <a:t>Кредитен рейтинг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: BBB- </a:t>
              </a:r>
              <a:r>
                <a:rPr lang="bg-BG" sz="1200" dirty="0" smtClean="0">
                  <a:solidFill>
                    <a:schemeClr val="bg1">
                      <a:lumMod val="50000"/>
                    </a:schemeClr>
                  </a:solidFill>
                </a:rPr>
                <a:t>до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B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1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None/>
            </a:pPr>
            <a:fld id="{865018DC-101A-4283-993B-3708AE2EFDF1}" type="slidenum">
              <a:rPr lang="en-GB" smtClean="0"/>
              <a:pPr>
                <a:buNone/>
              </a:pPr>
              <a:t>7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0872" y="332656"/>
            <a:ext cx="4917232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bg-BG" sz="2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Как да постигнем повече с по-малко</a:t>
            </a:r>
            <a:endParaRPr lang="en-GB" sz="2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707078"/>
              </p:ext>
            </p:extLst>
          </p:nvPr>
        </p:nvGraphicFramePr>
        <p:xfrm>
          <a:off x="4139952" y="1052736"/>
          <a:ext cx="4752528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1494"/>
            <a:ext cx="3865756" cy="30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72" y="151929"/>
            <a:ext cx="7560840" cy="612775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bg-BG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Бъдещата политика на ЕС за финансовите инструменти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8</a:t>
            </a:fld>
            <a:endParaRPr lang="en-GB" dirty="0">
              <a:solidFill>
                <a:srgbClr val="114FA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6662576"/>
              </p:ext>
            </p:extLst>
          </p:nvPr>
        </p:nvGraphicFramePr>
        <p:xfrm>
          <a:off x="199993" y="845458"/>
          <a:ext cx="8507127" cy="60873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68869"/>
                <a:gridCol w="1951010"/>
                <a:gridCol w="5287248"/>
              </a:tblGrid>
              <a:tr h="4256651">
                <a:tc>
                  <a:txBody>
                    <a:bodyPr/>
                    <a:lstStyle/>
                    <a:p>
                      <a:pPr algn="ctr"/>
                      <a:r>
                        <a:rPr lang="bg-BG" sz="1600" b="1" noProof="0" dirty="0" smtClean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Стратегия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bg-BG" sz="1600" kern="1200" noProof="0" dirty="0" smtClean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Запознаване и стимулиране на използването на финансовите инструменти на централно и регионално</a:t>
                      </a:r>
                      <a:r>
                        <a:rPr lang="bg-BG" sz="1600" kern="1200" baseline="0" noProof="0" dirty="0" smtClean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 ниво</a:t>
                      </a:r>
                      <a:endParaRPr lang="en-GB" sz="1600" kern="1200" noProof="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2900" indent="-342900" algn="just" defTabSz="914400" rtl="0" eaLnBrk="1" latinLnBrk="0" hangingPunct="1">
                        <a:buClrTx/>
                        <a:buFont typeface="+mj-lt"/>
                        <a:buAutoNum type="arabicPeriod"/>
                      </a:pP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Оценка на пазарния дефицит/неуспехи</a:t>
                      </a:r>
                      <a:r>
                        <a:rPr lang="bg-BG" sz="1400" b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400" b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 определяне на приоритетите и целите за МФР след 2020 г. (научноизследователска и развойна дейност, иновации, инфраструктура, МСП и дружества със средна пазарна капитализация и т.н.);</a:t>
                      </a:r>
                      <a:endParaRPr lang="en-US" sz="14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522900" indent="-342900" algn="just" defTabSz="914400" rtl="0" eaLnBrk="1" latinLnBrk="0" hangingPunct="1">
                        <a:buClrTx/>
                        <a:buFont typeface="+mj-lt"/>
                        <a:buAutoNum type="arabicPeriod"/>
                      </a:pP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Подкрепа към нови политики,</a:t>
                      </a:r>
                      <a:r>
                        <a:rPr lang="bg-BG" sz="1400" b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близки до нуждите на гражданите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образование</a:t>
                      </a: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приобщаващо финансиране</a:t>
                      </a: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умения</a:t>
                      </a:r>
                      <a:r>
                        <a:rPr lang="bg-BG" sz="1400" b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за бъдещето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22900" indent="-342900" algn="just" defTabSz="914400" rtl="0" eaLnBrk="1" latinLnBrk="0" hangingPunct="1">
                        <a:buClrTx/>
                        <a:buFont typeface="+mj-lt"/>
                        <a:buAutoNum type="arabicPeriod"/>
                      </a:pPr>
                      <a:r>
                        <a:rPr lang="bg-BG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Развиване</a:t>
                      </a:r>
                      <a:r>
                        <a:rPr lang="bg-BG" sz="14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на </a:t>
                      </a:r>
                      <a:r>
                        <a:rPr lang="bg-BG" sz="1400" b="1" kern="1200" baseline="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широкомащабни</a:t>
                      </a:r>
                      <a:r>
                        <a:rPr lang="bg-BG" sz="1400" b="1" kern="1200" baseline="0" noProof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400" kern="1200" baseline="0" noProof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проекти </a:t>
                      </a:r>
                      <a:r>
                        <a:rPr lang="en-US" sz="1400" kern="1200" noProof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bg-BG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 модела на ЕФСИ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22900" indent="-342900" algn="just" defTabSz="914400" rtl="0" eaLnBrk="1" latinLnBrk="0" hangingPunct="1">
                        <a:buClrTx/>
                        <a:buFont typeface="+mj-lt"/>
                        <a:buAutoNum type="arabicPeriod"/>
                      </a:pP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Комбинация </a:t>
                      </a:r>
                      <a:r>
                        <a:rPr lang="bg-BG" sz="14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 инструменти, в това число </a:t>
                      </a:r>
                      <a:r>
                        <a:rPr lang="bg-BG" sz="1400" b="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грантове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22900" indent="-342900" algn="just" defTabSz="914400" rtl="0" eaLnBrk="1" latinLnBrk="0" hangingPunct="1">
                        <a:buClrTx/>
                        <a:buFont typeface="+mj-lt"/>
                        <a:buAutoNum type="arabicPeriod"/>
                      </a:pPr>
                      <a:r>
                        <a:rPr lang="bg-BG" sz="1400" b="1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Ливъридж</a:t>
                      </a: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не е синоним на </a:t>
                      </a:r>
                      <a:r>
                        <a:rPr lang="bg-BG" sz="1400" b="1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допълняемост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22900" indent="-342900" algn="just" defTabSz="914400" rtl="0" eaLnBrk="1" latinLnBrk="0" hangingPunct="1">
                        <a:buClrTx/>
                        <a:buFont typeface="+mj-lt"/>
                        <a:buAutoNum type="arabicPeriod"/>
                      </a:pP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Въздействие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bg-BG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изпълнение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bg-BG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отчетност и прозрачност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522900" indent="-342900" algn="just" defTabSz="914400" rtl="0" eaLnBrk="1" latinLnBrk="0" hangingPunct="1">
                        <a:buClrTx/>
                        <a:buFont typeface="+mj-lt"/>
                        <a:buAutoNum type="arabicPeriod"/>
                      </a:pPr>
                      <a:r>
                        <a:rPr lang="bg-BG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Установяване на реалистични </a:t>
                      </a: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Критерии за изпълнение и наблюдение </a:t>
                      </a:r>
                      <a:r>
                        <a:rPr lang="bg-BG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за всеки инструмент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522900" indent="-342900" algn="just" defTabSz="914400" rtl="0" eaLnBrk="1" latinLnBrk="0" hangingPunct="1">
                        <a:buClrTx/>
                        <a:buFont typeface="+mj-lt"/>
                        <a:buAutoNum type="arabicPeriod"/>
                      </a:pPr>
                      <a:r>
                        <a:rPr lang="bg-BG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Използване на </a:t>
                      </a: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условия</a:t>
                      </a:r>
                      <a:r>
                        <a:rPr lang="bg-BG" sz="1400" b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и стимули </a:t>
                      </a:r>
                      <a:r>
                        <a:rPr lang="bg-BG" sz="14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 </a:t>
                      </a:r>
                      <a:r>
                        <a:rPr lang="bg-BG" sz="1400" b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бенефициентите</a:t>
                      </a:r>
                      <a:r>
                        <a:rPr lang="bg-BG" sz="14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за подобряване устойчивостта на проектите, финансирани чрез ФИ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marL="522900" indent="-342900" algn="just" defTabSz="914400" rtl="0" eaLnBrk="1" latinLnBrk="0" hangingPunct="1">
                        <a:buClrTx/>
                        <a:buFont typeface="+mj-lt"/>
                        <a:buAutoNum type="arabicPeriod"/>
                      </a:pP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Засилване</a:t>
                      </a:r>
                      <a:r>
                        <a:rPr lang="bg-BG" sz="1400" b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на обхвата и стандартизирането </a:t>
                      </a:r>
                      <a:r>
                        <a:rPr lang="bg-BG" sz="1400" b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успешни области </a:t>
                      </a:r>
                      <a:r>
                        <a:rPr lang="bg-BG" sz="1400" b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bg-BG" sz="1400" b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иновации, МСП и др</a:t>
                      </a:r>
                      <a:r>
                        <a:rPr lang="bg-BG" sz="1400" b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522900" indent="-342900" algn="just" defTabSz="914400" rtl="0" eaLnBrk="1" latinLnBrk="0" hangingPunct="1">
                        <a:buClrTx/>
                        <a:buFont typeface="+mj-lt"/>
                        <a:buAutoNum type="arabicPeriod"/>
                      </a:pPr>
                      <a:r>
                        <a:rPr lang="bg-BG" sz="14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Техническа помощ</a:t>
                      </a:r>
                      <a:r>
                        <a:rPr lang="bg-BG" sz="14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за справяне с ограниченията, свързани с капацитета</a:t>
                      </a:r>
                      <a:r>
                        <a:rPr lang="bg-BG" sz="1400" b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и подобряване на устойчивостта и ефективността на финансирането с финансови инструменти на ЕС.</a:t>
                      </a:r>
                      <a:endParaRPr lang="en-US" sz="1400" b="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290">
                <a:tc>
                  <a:txBody>
                    <a:bodyPr/>
                    <a:lstStyle/>
                    <a:p>
                      <a:pPr algn="ctr"/>
                      <a:r>
                        <a:rPr lang="bg-BG" sz="1600" b="1" noProof="0" dirty="0" smtClean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Бюджетен</a:t>
                      </a:r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 </a:t>
                      </a:r>
                      <a:r>
                        <a:rPr lang="bg-BG" sz="1600" b="1" noProof="0" dirty="0" smtClean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Период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Pentagon 10"/>
          <p:cNvSpPr/>
          <p:nvPr/>
        </p:nvSpPr>
        <p:spPr>
          <a:xfrm>
            <a:off x="1556332" y="6054505"/>
            <a:ext cx="2267570" cy="72008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rgbClr val="92B2C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g-BG" sz="2000" dirty="0" smtClean="0">
                <a:solidFill>
                  <a:schemeClr val="tx1"/>
                </a:solidFill>
                <a:latin typeface="Futura Lt BT" panose="020B0402020204020303" pitchFamily="34" charset="0"/>
              </a:rPr>
              <a:t>До</a:t>
            </a:r>
            <a:r>
              <a:rPr lang="en-GB" sz="2000" b="1" dirty="0" smtClean="0">
                <a:solidFill>
                  <a:schemeClr val="tx1"/>
                </a:solidFill>
                <a:latin typeface="Futura Lt BT" panose="020B0402020204020303" pitchFamily="34" charset="0"/>
              </a:rPr>
              <a:t> 2020</a:t>
            </a:r>
            <a:endParaRPr lang="en-GB" sz="2000" b="1" dirty="0">
              <a:solidFill>
                <a:schemeClr val="tx1"/>
              </a:solidFill>
              <a:latin typeface="Futura Lt BT" panose="020B0402020204020303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4311918" y="6078466"/>
            <a:ext cx="4031235" cy="72008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rgbClr val="92B2C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g-BG" dirty="0" smtClean="0">
                <a:solidFill>
                  <a:schemeClr val="tx1"/>
                </a:solidFill>
                <a:latin typeface="Futura Lt BT" panose="020B0402020204020303" pitchFamily="34" charset="0"/>
              </a:rPr>
              <a:t>След</a:t>
            </a:r>
            <a:r>
              <a:rPr lang="en-GB" sz="2000" b="1" dirty="0" smtClean="0">
                <a:solidFill>
                  <a:schemeClr val="tx1"/>
                </a:solidFill>
                <a:latin typeface="Futura Lt BT" panose="020B0402020204020303" pitchFamily="34" charset="0"/>
              </a:rPr>
              <a:t> 2020</a:t>
            </a:r>
            <a:endParaRPr lang="en-GB" sz="2000" b="1" dirty="0">
              <a:solidFill>
                <a:schemeClr val="tx1"/>
              </a:solidFill>
              <a:latin typeface="Futura Lt BT" panose="020B0402020204020303" pitchFamily="34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79248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2" y="367953"/>
            <a:ext cx="3329746" cy="612775"/>
          </a:xfrm>
          <a:solidFill>
            <a:schemeClr val="bg1"/>
          </a:solidFill>
          <a:scene3d>
            <a:camera prst="obliqueTopLeft"/>
            <a:lightRig rig="threePt" dir="t"/>
          </a:scene3d>
        </p:spPr>
        <p:txBody>
          <a:bodyPr/>
          <a:lstStyle/>
          <a:p>
            <a:pPr algn="ctr"/>
            <a:r>
              <a:rPr lang="bg-BG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Благодаря Ви за вниманието!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4" y="980728"/>
            <a:ext cx="7308812" cy="48535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Cover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21333</TotalTime>
  <Words>756</Words>
  <Application>Microsoft Office PowerPoint</Application>
  <PresentationFormat>On-screen Show (4:3)</PresentationFormat>
  <Paragraphs>117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9</vt:i4>
      </vt:variant>
    </vt:vector>
  </HeadingPairs>
  <TitlesOfParts>
    <vt:vector size="34" baseType="lpstr">
      <vt:lpstr>1_Cover</vt:lpstr>
      <vt:lpstr>2_Inside</vt:lpstr>
      <vt:lpstr>3_Inside</vt:lpstr>
      <vt:lpstr>4_Inside</vt:lpstr>
      <vt:lpstr>EIB Corporate Theme</vt:lpstr>
      <vt:lpstr>5_Inside</vt:lpstr>
      <vt:lpstr>6_Inside</vt:lpstr>
      <vt:lpstr>7_Inside</vt:lpstr>
      <vt:lpstr>8_Inside</vt:lpstr>
      <vt:lpstr>9_Inside</vt:lpstr>
      <vt:lpstr>10_Inside</vt:lpstr>
      <vt:lpstr>11_Inside</vt:lpstr>
      <vt:lpstr>12_Inside</vt:lpstr>
      <vt:lpstr>13_Inside</vt:lpstr>
      <vt:lpstr>14_Inside</vt:lpstr>
      <vt:lpstr>1_EIB Corporate Theme</vt:lpstr>
      <vt:lpstr>15_Inside</vt:lpstr>
      <vt:lpstr>16_Inside</vt:lpstr>
      <vt:lpstr>2_EIB Corporate Theme</vt:lpstr>
      <vt:lpstr>17_Inside</vt:lpstr>
      <vt:lpstr>18_Inside</vt:lpstr>
      <vt:lpstr>19_Inside</vt:lpstr>
      <vt:lpstr>20_Inside</vt:lpstr>
      <vt:lpstr>21_Inside</vt:lpstr>
      <vt:lpstr>4_EIB Corporate Theme</vt:lpstr>
      <vt:lpstr>План за инвестиции в Европа  Европейски фонд за стратегически инвестиции (ЕФСИ)</vt:lpstr>
      <vt:lpstr>PowerPoint Presentation</vt:lpstr>
      <vt:lpstr>PowerPoint Presentation</vt:lpstr>
      <vt:lpstr>Подкрепа от бюджета на ЕС + ЕИБ – пътят към постигане на промяна</vt:lpstr>
      <vt:lpstr>PowerPoint Presentation</vt:lpstr>
      <vt:lpstr>PowerPoint Presentation</vt:lpstr>
      <vt:lpstr>PowerPoint Presentation</vt:lpstr>
      <vt:lpstr>Бъдещата политика на ЕС за финансовите инструменти</vt:lpstr>
      <vt:lpstr>Благодаря Ви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News Conference 2011 - Presentation</dc:title>
  <dc:creator>j.feblesacosta@eib.org</dc:creator>
  <cp:lastModifiedBy>Admin</cp:lastModifiedBy>
  <cp:revision>2481</cp:revision>
  <cp:lastPrinted>2017-02-09T14:34:26Z</cp:lastPrinted>
  <dcterms:created xsi:type="dcterms:W3CDTF">2006-01-26T09:30:31Z</dcterms:created>
  <dcterms:modified xsi:type="dcterms:W3CDTF">2017-06-07T12:03:25Z</dcterms:modified>
</cp:coreProperties>
</file>