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70" r:id="rId7"/>
    <p:sldId id="268" r:id="rId8"/>
    <p:sldId id="263" r:id="rId9"/>
  </p:sldIdLst>
  <p:sldSz cx="9144000" cy="6858000" type="screen4x3"/>
  <p:notesSz cx="6815138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69F61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28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000FF-2E51-4CAE-9AAE-0611516DE9CC}" type="datetimeFigureOut">
              <a:rPr lang="en-US" smtClean="0"/>
              <a:pPr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F3B23-ACF8-4B7B-B4EC-0C3FD77B5FD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2999" y="-1142999"/>
            <a:ext cx="6857999" cy="914399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6176" y="2772793"/>
            <a:ext cx="651644" cy="651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project_v8-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453336"/>
            <a:ext cx="9144000" cy="40466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11760" y="3645024"/>
            <a:ext cx="43204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000" u="sn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КОНФЕРЕНЦИЯ:</a:t>
            </a:r>
          </a:p>
          <a:p>
            <a:pPr algn="ctr"/>
            <a:r>
              <a:rPr lang="bg-BG" sz="20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“ОДИТ НА СРЕДСТВАТА ОТ ЕС”</a:t>
            </a:r>
          </a:p>
          <a:p>
            <a:pPr algn="ctr"/>
            <a:r>
              <a:rPr lang="bg-BG" sz="20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Презентация на тема:</a:t>
            </a:r>
          </a:p>
          <a:p>
            <a:pPr algn="ct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„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Идентифицирани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проблеми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от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бенефициентите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при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усвояване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на средствата от ЕС,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свързани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с проверки и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одити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“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59630" y="6021288"/>
            <a:ext cx="66247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0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Добрин Иванов – изпълнителен директор, АИКБ</a:t>
            </a:r>
            <a:endParaRPr lang="en-US" sz="2000" dirty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836712"/>
            <a:ext cx="9144000" cy="360040"/>
          </a:xfrm>
          <a:prstGeom prst="rect">
            <a:avLst/>
          </a:prstGeom>
          <a:gradFill flip="none" rotWithShape="0">
            <a:gsLst>
              <a:gs pos="0">
                <a:schemeClr val="bg1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123726" y="1340768"/>
            <a:ext cx="489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АСОЦИАЦИЯ НА ИНДУСТРИАЛНИЯ КАПИТАЛ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БЪЛГАРИЯ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2999" y="-1142999"/>
            <a:ext cx="6857999" cy="9143999"/>
          </a:xfrm>
          <a:prstGeom prst="rect">
            <a:avLst/>
          </a:prstGeom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39552" y="1329723"/>
            <a:ext cx="8064896" cy="5607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bg-BG" sz="800" dirty="0" smtClean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bg-BG" sz="22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Одитите и проверките на средствата от ЕС са необходими</a:t>
            </a:r>
            <a:r>
              <a:rPr lang="bg-BG" sz="22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:</a:t>
            </a:r>
          </a:p>
          <a:p>
            <a:pPr marL="622300" indent="-26670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Гарантират ефективността и ефикасността на усвояването на средствата;</a:t>
            </a:r>
          </a:p>
          <a:p>
            <a:pPr marL="622300" indent="-26670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Гарантират ефективното функциониране на системите за усвояване на средства, за верифициране и сертифициране на плащанията;</a:t>
            </a:r>
          </a:p>
          <a:p>
            <a:pPr marL="622300" indent="-26670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bg-BG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Съдействат за разкриването и отстраняването на системни пропуски;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Одитите и проверките на средства от ЕС, обаче не трябва да:</a:t>
            </a:r>
          </a:p>
          <a:p>
            <a:pPr marL="622300" marR="0" lvl="0" indent="-26670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Водят до създаване на неопределеност за участниците в процеса на </a:t>
            </a: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проектиране, реализиране и отчитане на дейностите</a:t>
            </a: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;</a:t>
            </a:r>
            <a:endParaRPr lang="bg-BG" dirty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  <a:p>
            <a:pPr marL="622300" marR="0" lvl="0" indent="-26670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Санкционират участници в процеса за пропуски на други участници или за системни пропуски;</a:t>
            </a:r>
          </a:p>
          <a:p>
            <a:pPr marL="622300" marR="0" lvl="0" indent="-26670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bg-BG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Налагат санкции, за чието обжалване не е предвиден ред.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bg-BG" dirty="0" smtClean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bg-BG" dirty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8" name="Picture 7" descr="project_v8-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53336"/>
            <a:ext cx="9144000" cy="4046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95536" y="1157288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bg-BG" sz="24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bg-BG" sz="24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Бенефициентите за одита на средства: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908720"/>
            <a:ext cx="9144000" cy="216024"/>
          </a:xfrm>
          <a:prstGeom prst="rect">
            <a:avLst/>
          </a:prstGeom>
          <a:gradFill flip="none" rotWithShape="1">
            <a:gsLst>
              <a:gs pos="44000">
                <a:schemeClr val="bg1"/>
              </a:gs>
              <a:gs pos="15000">
                <a:schemeClr val="bg1"/>
              </a:gs>
              <a:gs pos="0">
                <a:schemeClr val="bg1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67544" y="260648"/>
            <a:ext cx="896448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АСОЦИАЦИЯ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ИНДУСТРИАЛНИЯ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КАПИТАЛ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БЪЛГАРИЯ</a:t>
            </a:r>
            <a:endParaRPr lang="en-US" sz="2500" b="1" kern="1000" spc="-15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20072" y="6453336"/>
            <a:ext cx="39239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i="1" dirty="0" smtClean="0">
                <a:solidFill>
                  <a:schemeClr val="bg1"/>
                </a:solidFill>
                <a:latin typeface="Cambria" pitchFamily="18" charset="0"/>
              </a:rPr>
              <a:t>Добрин Иванов – изпълнителен директор, АИКБ</a:t>
            </a:r>
            <a:endParaRPr lang="en-US" sz="1200" i="1" dirty="0">
              <a:solidFill>
                <a:schemeClr val="bg1"/>
              </a:solidFill>
              <a:latin typeface="Cambria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504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14300" dir="3240000" sx="96000" sy="96000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2999" y="-1142999"/>
            <a:ext cx="6857999" cy="9143999"/>
          </a:xfrm>
          <a:prstGeom prst="rect">
            <a:avLst/>
          </a:prstGeom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83568" y="1268760"/>
            <a:ext cx="792088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2667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</a:tabLst>
            </a:pPr>
            <a:r>
              <a:rPr lang="bg-BG" sz="24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2. Настоящата ситуация: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bg-BG" dirty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8" name="Picture 7" descr="project_v8-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53336"/>
            <a:ext cx="9144000" cy="40466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01576" y="1697413"/>
            <a:ext cx="7992888" cy="4771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Нормативната уредба и структурата</a:t>
            </a:r>
            <a:r>
              <a:rPr lang="bg-BG" sz="20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:</a:t>
            </a:r>
            <a:endParaRPr lang="bg-BG" sz="1000" dirty="0" smtClean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  <a:p>
            <a:pPr marL="622300" indent="-266700" algn="just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Нееднозначни разпоредби на Европейско равнище, чието прилагане от страните – членки </a:t>
            </a:r>
            <a:r>
              <a:rPr lang="bg-BG" dirty="0" err="1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предпоставя</a:t>
            </a: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риск от </a:t>
            </a:r>
            <a:r>
              <a:rPr lang="bg-BG" dirty="0" err="1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последващи</a:t>
            </a: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тълкувания и констатации за нарушения – държавна помощ, защита на конкуренцията, регламентиране на публично – правни и частно – правни възложители;</a:t>
            </a:r>
          </a:p>
          <a:p>
            <a:pPr marL="622300" indent="-266700" algn="just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Нееднозначна и често променяща се нормативна уредба на национално равнище – ПМС 121, ПМС 55/69, ЗОП, Методологии и вътрешни правила на УО и ДО;</a:t>
            </a:r>
          </a:p>
          <a:p>
            <a:pPr marL="622300" indent="-266700" algn="just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Структурата за усвояване на средствата от ЕС често се променя – закриват се УО и МЗ, откриват се нови, трудна приемственост и трудно идентифициране на реда за комуникация;</a:t>
            </a:r>
            <a:endParaRPr lang="bg-BG" sz="1000" dirty="0" smtClean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  <a:p>
            <a:pPr marL="342900" indent="-342900" algn="just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bg-BG" sz="2000" b="1" dirty="0" err="1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Съгласувателни</a:t>
            </a: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и разрешителни процедури</a:t>
            </a:r>
            <a:r>
              <a:rPr lang="bg-BG" sz="20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– тромави, писмени, с дълги срокове и без гаранция за прилагането на указанията.</a:t>
            </a: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20072" y="6453336"/>
            <a:ext cx="39239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i="1" dirty="0" smtClean="0">
                <a:solidFill>
                  <a:schemeClr val="bg1"/>
                </a:solidFill>
                <a:latin typeface="Cambria" pitchFamily="18" charset="0"/>
              </a:rPr>
              <a:t>Добрин Иванов – изпълнителен директор, АИКБ</a:t>
            </a:r>
            <a:endParaRPr lang="en-US" sz="1200" i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908720"/>
            <a:ext cx="9144000" cy="216024"/>
          </a:xfrm>
          <a:prstGeom prst="rect">
            <a:avLst/>
          </a:prstGeom>
          <a:gradFill flip="none" rotWithShape="1">
            <a:gsLst>
              <a:gs pos="44000">
                <a:schemeClr val="bg1"/>
              </a:gs>
              <a:gs pos="15000">
                <a:schemeClr val="bg1"/>
              </a:gs>
              <a:gs pos="0">
                <a:schemeClr val="bg1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67544" y="260648"/>
            <a:ext cx="896448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АСОЦИАЦИЯ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ИНДУСТРИАЛНИЯ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КАПИТАЛ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БЪЛГАРИЯ</a:t>
            </a:r>
            <a:endParaRPr lang="en-US" sz="2500" b="1" kern="1000" spc="-15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504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14300" dir="3240000" sx="96000" sy="96000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2999" y="-1142999"/>
            <a:ext cx="6857999" cy="9143999"/>
          </a:xfrm>
          <a:prstGeom prst="rect">
            <a:avLst/>
          </a:prstGeom>
        </p:spPr>
      </p:pic>
      <p:pic>
        <p:nvPicPr>
          <p:cNvPr id="8" name="Picture 7" descr="project_v8-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53336"/>
            <a:ext cx="9144000" cy="404664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10556" y="1259285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2667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</a:tabLst>
            </a:pPr>
            <a:r>
              <a:rPr lang="bg-BG" sz="24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3. Ред на проверките понастоящем: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528" y="1740446"/>
            <a:ext cx="8748972" cy="4973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just" defTabSz="2667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bg-BG" sz="17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Проверка от ДО – </a:t>
            </a:r>
            <a:r>
              <a:rPr lang="bg-BG" sz="17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за верифициране на плащания и за текущо изпълнение. Най-малки щети, поради непосредствената кореспонденция и кратки проверявани периоди, евентуалните корекции засягат относително къси периоди от миналото;</a:t>
            </a:r>
          </a:p>
          <a:p>
            <a:pPr marL="342900" marR="0" lvl="0" indent="-342900" algn="just" defTabSz="2667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0" algn="l"/>
              </a:tabLst>
            </a:pPr>
            <a:r>
              <a:rPr lang="bg-BG" sz="17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Проверка от УО (когато е различен от ДО) </a:t>
            </a:r>
            <a:r>
              <a:rPr lang="bg-BG" sz="17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– относително по-високо ниво на </a:t>
            </a:r>
            <a:r>
              <a:rPr lang="bg-BG" sz="1700" dirty="0" err="1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неопределност</a:t>
            </a:r>
            <a:r>
              <a:rPr lang="bg-BG" sz="17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, тъй като бенефициентът може да бъде наказан за грешки, допуснати от ДО. Относително непосредствена комуникация и възможност за диалог, относително ниски щети при евентуални корекции;</a:t>
            </a:r>
          </a:p>
          <a:p>
            <a:pPr marL="342900" marR="0" lvl="0" indent="-342900" algn="just" defTabSz="2667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0" algn="l"/>
              </a:tabLst>
            </a:pPr>
            <a:r>
              <a:rPr lang="bg-BG" sz="17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Проверка от ЦКЗ</a:t>
            </a:r>
            <a:r>
              <a:rPr lang="bg-BG" sz="17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– високо ниво на неопределеност, дълъг </a:t>
            </a:r>
            <a:r>
              <a:rPr lang="bg-BG" sz="1700" dirty="0" err="1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реверсивен</a:t>
            </a:r>
            <a:r>
              <a:rPr lang="bg-BG" sz="17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период на действие при евентуална корекция, липса на ефективен ред за обжалване на наложените корекции, дори в случаите, когато са поради грешни инструкции от страна на УО и ДО;</a:t>
            </a:r>
          </a:p>
          <a:p>
            <a:pPr marL="342900" marR="0" lvl="0" indent="-342900" algn="just" defTabSz="2667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0" algn="l"/>
              </a:tabLst>
            </a:pPr>
            <a:r>
              <a:rPr lang="bg-BG" sz="17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Проверка от ЕС </a:t>
            </a:r>
            <a:r>
              <a:rPr lang="bg-BG" sz="17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– най-високо ниво на неопределеност. Винаги щетите при евентуални корекции се понасят от бенефициентите. За държавата съществува ред за оспорване на корекциите, но той е дълъг, сложен (процедура на протест пред ЕП, обжалване пред Европейския съд) и е свързан със заплаха от спиране на </a:t>
            </a:r>
            <a:r>
              <a:rPr lang="bg-BG" sz="1700" dirty="0" err="1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фонодовете</a:t>
            </a:r>
            <a:r>
              <a:rPr lang="bg-BG" sz="17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.</a:t>
            </a:r>
          </a:p>
          <a:p>
            <a:pPr marL="342900" marR="0" lvl="0" indent="-342900" algn="just" defTabSz="2667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0" algn="l"/>
              </a:tabLst>
            </a:pPr>
            <a:endParaRPr lang="bg-BG" dirty="0" smtClean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20072" y="6453336"/>
            <a:ext cx="39239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i="1" dirty="0" smtClean="0">
                <a:solidFill>
                  <a:schemeClr val="bg1"/>
                </a:solidFill>
                <a:latin typeface="Cambria" pitchFamily="18" charset="0"/>
              </a:rPr>
              <a:t>Добрин Иванов– изпълнителен директор, АИКБ</a:t>
            </a:r>
            <a:endParaRPr lang="en-US" sz="1200" i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908720"/>
            <a:ext cx="9144000" cy="216024"/>
          </a:xfrm>
          <a:prstGeom prst="rect">
            <a:avLst/>
          </a:prstGeom>
          <a:gradFill flip="none" rotWithShape="1">
            <a:gsLst>
              <a:gs pos="44000">
                <a:schemeClr val="bg1"/>
              </a:gs>
              <a:gs pos="15000">
                <a:schemeClr val="bg1"/>
              </a:gs>
              <a:gs pos="0">
                <a:schemeClr val="bg1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67544" y="260648"/>
            <a:ext cx="896448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АСОЦИАЦИЯ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ИНДУСТРИАЛНИЯ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КАПИТАЛ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БЪЛГАРИЯ</a:t>
            </a:r>
            <a:endParaRPr lang="en-US" sz="2500" b="1" kern="1000" spc="-15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504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14300" dir="3240000" sx="96000" sy="96000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2999" y="-1142999"/>
            <a:ext cx="6857999" cy="9143999"/>
          </a:xfrm>
          <a:prstGeom prst="rect">
            <a:avLst/>
          </a:prstGeom>
        </p:spPr>
      </p:pic>
      <p:pic>
        <p:nvPicPr>
          <p:cNvPr id="8" name="Picture 7" descr="project_v8-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53336"/>
            <a:ext cx="9144000" cy="404664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68884" y="1295182"/>
            <a:ext cx="73448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12700" algn="ctr" defTabSz="2667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</a:tabLst>
            </a:pPr>
            <a:r>
              <a:rPr lang="bg-BG" sz="28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4. Щетите: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9552" y="1873243"/>
            <a:ext cx="8064896" cy="439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just" defTabSz="2667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0" algn="l"/>
              </a:tabLst>
            </a:pP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За частно – правните бенефициенти и общините:</a:t>
            </a:r>
          </a:p>
          <a:p>
            <a:pPr marL="533400" indent="-177800" algn="just" defTabSz="2667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0" algn="l"/>
              </a:tabLst>
            </a:pPr>
            <a:r>
              <a:rPr lang="bg-BG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bg-BG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Финансовите корекции се </a:t>
            </a:r>
            <a:r>
              <a:rPr lang="bg-BG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удържат веднага, възможно е единствено завеждането на дело по реда на ГПК. Проблеми по прилагането на ГПК</a:t>
            </a: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:</a:t>
            </a:r>
          </a:p>
          <a:p>
            <a:pPr marL="901700" indent="-368300" algn="just" defTabSz="2667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bg-BG" sz="16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Дълъг и бавен съдебен процес (средна продължителност – 7 г.);</a:t>
            </a:r>
          </a:p>
          <a:p>
            <a:pPr marL="901700" indent="-368300" algn="just" defTabSz="2667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bg-BG" sz="16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Изискуема такса материален интерес – 4 % върху стойността на иска;</a:t>
            </a:r>
          </a:p>
          <a:p>
            <a:pPr marL="901700" indent="-368300" algn="just" defTabSz="2667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0" algn="l"/>
              </a:tabLst>
            </a:pPr>
            <a:r>
              <a:rPr lang="bg-BG" sz="1600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Производството е по адресна регистрация на ДО – което означава основно София;</a:t>
            </a:r>
          </a:p>
          <a:p>
            <a:pPr marL="533400" indent="-177800" algn="just" defTabSz="2667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0" algn="l"/>
              </a:tabLst>
            </a:pPr>
            <a:r>
              <a:rPr lang="bg-BG" sz="2000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Застрашава се не само успешното изпълнение на съответния проект, но и финансовата стабилност на бенефициента;</a:t>
            </a:r>
          </a:p>
          <a:p>
            <a:pPr marL="342900" indent="-342900" algn="just" defTabSz="2667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0" algn="l"/>
              </a:tabLst>
            </a:pP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За публично–правните бенефициенти – застрашава се успешното реализиране на политики със средства от ЕС, изпълнението на бюджетите, усвояването на средствата от ЕС от България</a:t>
            </a:r>
            <a:r>
              <a:rPr lang="bg-BG" sz="2000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.</a:t>
            </a:r>
            <a:endParaRPr lang="bg-BG" sz="2000" dirty="0" smtClean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20072" y="6453336"/>
            <a:ext cx="39239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i="1" dirty="0" smtClean="0">
                <a:solidFill>
                  <a:schemeClr val="bg1"/>
                </a:solidFill>
                <a:latin typeface="Cambria" pitchFamily="18" charset="0"/>
              </a:rPr>
              <a:t>Добрин Иванов – изпълнителен директор, АИКБ</a:t>
            </a:r>
            <a:endParaRPr lang="en-US" sz="1200" i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908720"/>
            <a:ext cx="9144000" cy="216024"/>
          </a:xfrm>
          <a:prstGeom prst="rect">
            <a:avLst/>
          </a:prstGeom>
          <a:gradFill flip="none" rotWithShape="1">
            <a:gsLst>
              <a:gs pos="44000">
                <a:schemeClr val="bg1"/>
              </a:gs>
              <a:gs pos="15000">
                <a:schemeClr val="bg1"/>
              </a:gs>
              <a:gs pos="0">
                <a:schemeClr val="bg1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67544" y="260648"/>
            <a:ext cx="896448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АСОЦИАЦИЯ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ИНДУСТРИАЛНИЯ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КАПИТАЛ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БЪЛГАРИЯ</a:t>
            </a:r>
            <a:endParaRPr lang="en-US" sz="2500" b="1" kern="1000" spc="-15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504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14300" dir="3240000" sx="96000" sy="96000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2999" y="-1142999"/>
            <a:ext cx="6857999" cy="9143999"/>
          </a:xfrm>
          <a:prstGeom prst="rect">
            <a:avLst/>
          </a:prstGeom>
        </p:spPr>
      </p:pic>
      <p:pic>
        <p:nvPicPr>
          <p:cNvPr id="8" name="Picture 7" descr="project_v8-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53336"/>
            <a:ext cx="9144000" cy="404664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68884" y="1295182"/>
            <a:ext cx="73448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12700" algn="ctr" defTabSz="2667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</a:tabLst>
            </a:pPr>
            <a:r>
              <a:rPr lang="bg-BG" sz="28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5. Предложение: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9552" y="2080160"/>
            <a:ext cx="8064896" cy="398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just" defTabSz="2667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0" algn="l"/>
              </a:tabLst>
            </a:pP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Създаване на Арбитражна комисия на централно равнище – всички доказателства се прилагат, срок за произнасяне – 1 седмица;</a:t>
            </a:r>
          </a:p>
          <a:p>
            <a:pPr marL="342900" indent="-342900" algn="just" defTabSz="2667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0" algn="l"/>
              </a:tabLst>
            </a:pPr>
            <a:r>
              <a:rPr lang="bg-BG" sz="20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Решенията на Арбитражната комисия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подлежат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на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касационно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обжалване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по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правилата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на АПК пред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административните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съдилища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по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местоизпълнение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на проекта, </a:t>
            </a:r>
            <a:r>
              <a:rPr lang="ru-RU" sz="2000" b="1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обект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на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финансиране</a:t>
            </a: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:</a:t>
            </a:r>
          </a:p>
          <a:p>
            <a:pPr marL="622300" indent="-266700" algn="just" defTabSz="2667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0" algn="l"/>
              </a:tabLst>
            </a:pP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Административният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съд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се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произнася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с решение в срок до два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месеца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от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датата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на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постъпване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на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жалбата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в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съда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и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решението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му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е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окончателно</a:t>
            </a:r>
            <a:r>
              <a:rPr lang="bg-BG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;</a:t>
            </a:r>
          </a:p>
          <a:p>
            <a:pPr marL="622300" indent="-266700" algn="just" defTabSz="2667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  <a:tabLst>
                <a:tab pos="0" algn="l"/>
              </a:tabLst>
            </a:pP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Спрямо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тези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решения не се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прилагат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правилата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на АПК за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отмяна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на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влязъл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в сила </a:t>
            </a:r>
            <a:r>
              <a:rPr lang="ru-RU" dirty="0" err="1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съдебен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акт.</a:t>
            </a:r>
            <a:endParaRPr lang="bg-BG" dirty="0" smtClean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20072" y="6453336"/>
            <a:ext cx="39239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i="1" dirty="0" smtClean="0">
                <a:solidFill>
                  <a:schemeClr val="bg1"/>
                </a:solidFill>
                <a:latin typeface="Cambria" pitchFamily="18" charset="0"/>
              </a:rPr>
              <a:t>Добрин Иванов – изпълнителен директор, АИКБ</a:t>
            </a:r>
            <a:endParaRPr lang="en-US" sz="1200" i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908720"/>
            <a:ext cx="9144000" cy="216024"/>
          </a:xfrm>
          <a:prstGeom prst="rect">
            <a:avLst/>
          </a:prstGeom>
          <a:gradFill flip="none" rotWithShape="1">
            <a:gsLst>
              <a:gs pos="44000">
                <a:schemeClr val="bg1"/>
              </a:gs>
              <a:gs pos="15000">
                <a:schemeClr val="bg1"/>
              </a:gs>
              <a:gs pos="0">
                <a:schemeClr val="bg1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67544" y="260648"/>
            <a:ext cx="896448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АСОЦИАЦИЯ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ИНДУСТРИАЛНИЯ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КАПИТАЛ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БЪЛГАРИЯ</a:t>
            </a:r>
            <a:endParaRPr lang="en-US" sz="2500" b="1" kern="1000" spc="-15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504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14300" dir="3240000" sx="96000" sy="96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6495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3000" y="-1143000"/>
            <a:ext cx="6857999" cy="9143999"/>
          </a:xfrm>
          <a:prstGeom prst="rect">
            <a:avLst/>
          </a:prstGeom>
        </p:spPr>
      </p:pic>
      <p:pic>
        <p:nvPicPr>
          <p:cNvPr id="8" name="Picture 7" descr="project_v8-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53336"/>
            <a:ext cx="9144000" cy="404664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11064" y="1498877"/>
            <a:ext cx="74888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12700" algn="ctr" defTabSz="2667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0" algn="l"/>
              </a:tabLst>
            </a:pPr>
            <a:r>
              <a:rPr lang="bg-BG" sz="24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5. Всички страни имат добри намерения: </a:t>
            </a:r>
          </a:p>
        </p:txBody>
      </p:sp>
      <p:pic>
        <p:nvPicPr>
          <p:cNvPr id="10" name="Content Placeholder 9" descr="7_P1040010 small.jpg"/>
          <p:cNvPicPr>
            <a:picLocks noGrp="1" noChangeAspect="1"/>
          </p:cNvPicPr>
          <p:nvPr>
            <p:ph idx="1"/>
          </p:nvPr>
        </p:nvPicPr>
        <p:blipFill>
          <a:blip r:embed="rId4" cstate="print">
            <a:lum bright="18000" contrast="26000"/>
          </a:blip>
          <a:srcRect l="7463" t="30634" r="8955"/>
          <a:stretch>
            <a:fillRect/>
          </a:stretch>
        </p:blipFill>
        <p:spPr>
          <a:xfrm>
            <a:off x="1348345" y="2132856"/>
            <a:ext cx="6447308" cy="38746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Rectangle 13"/>
          <p:cNvSpPr/>
          <p:nvPr/>
        </p:nvSpPr>
        <p:spPr>
          <a:xfrm>
            <a:off x="5220072" y="6453336"/>
            <a:ext cx="39239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200" i="1" dirty="0" smtClean="0">
                <a:solidFill>
                  <a:schemeClr val="bg1"/>
                </a:solidFill>
                <a:latin typeface="Cambria" pitchFamily="18" charset="0"/>
              </a:rPr>
              <a:t>Д-р Милена Ангелова – главен секретар, АИКБ</a:t>
            </a:r>
            <a:endParaRPr lang="en-US" sz="1200" i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908720"/>
            <a:ext cx="9144000" cy="216024"/>
          </a:xfrm>
          <a:prstGeom prst="rect">
            <a:avLst/>
          </a:prstGeom>
          <a:gradFill flip="none" rotWithShape="1">
            <a:gsLst>
              <a:gs pos="44000">
                <a:schemeClr val="bg1"/>
              </a:gs>
              <a:gs pos="15000">
                <a:schemeClr val="bg1"/>
              </a:gs>
              <a:gs pos="0">
                <a:schemeClr val="bg1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67544" y="260648"/>
            <a:ext cx="896448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АСОЦИАЦИЯ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НА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ИНДУСТРИАЛНИЯ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КАПИТАЛ</a:t>
            </a:r>
            <a:r>
              <a:rPr lang="en-US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2500" b="1" kern="1000" spc="-15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БЪЛГАРИЯ</a:t>
            </a:r>
            <a:endParaRPr lang="en-US" sz="2500" b="1" kern="1000" spc="-15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504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14300" dir="3240000" sx="96000" sy="96000" algn="ctr" rotWithShape="0">
              <a:srgbClr val="000000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2999" y="-1142999"/>
            <a:ext cx="6857999" cy="91439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23528" y="2420888"/>
            <a:ext cx="842493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g-BG" sz="32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  <a:ea typeface="+mn-ea"/>
                <a:cs typeface="+mn-cs"/>
              </a:rPr>
              <a:t>Асоциация на индустриалния капитал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g-BG" sz="3200" b="1" dirty="0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  <a:ea typeface="+mn-ea"/>
                <a:cs typeface="+mn-cs"/>
              </a:rPr>
              <a:t>в България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bg-BG" sz="2800" dirty="0" smtClean="0">
              <a:solidFill>
                <a:schemeClr val="accent6">
                  <a:lumMod val="75000"/>
                </a:schemeClr>
              </a:solidFill>
              <a:latin typeface="Cambria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www.bica-bg.org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Cambria" pitchFamily="18" charset="0"/>
              </a:rPr>
              <a:t> </a:t>
            </a:r>
          </a:p>
        </p:txBody>
      </p:sp>
      <p:pic>
        <p:nvPicPr>
          <p:cNvPr id="7" name="Picture 6" descr="project_v8-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453336"/>
            <a:ext cx="9144000" cy="40466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908720"/>
            <a:ext cx="9144000" cy="216024"/>
          </a:xfrm>
          <a:prstGeom prst="rect">
            <a:avLst/>
          </a:prstGeom>
          <a:gradFill flip="none" rotWithShape="1">
            <a:gsLst>
              <a:gs pos="44000">
                <a:schemeClr val="bg1"/>
              </a:gs>
              <a:gs pos="15000">
                <a:schemeClr val="bg1"/>
              </a:gs>
              <a:gs pos="0">
                <a:schemeClr val="bg1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chemeClr val="bg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770</Words>
  <Application>Microsoft Office PowerPoint</Application>
  <PresentationFormat>On-screen Show (4:3)</PresentationFormat>
  <Paragraphs>58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Ani</dc:creator>
  <cp:lastModifiedBy>d.ivanov</cp:lastModifiedBy>
  <cp:revision>53</cp:revision>
  <cp:lastPrinted>2012-06-05T11:56:47Z</cp:lastPrinted>
  <dcterms:created xsi:type="dcterms:W3CDTF">2011-11-18T10:27:22Z</dcterms:created>
  <dcterms:modified xsi:type="dcterms:W3CDTF">2013-10-24T15:35:47Z</dcterms:modified>
</cp:coreProperties>
</file>