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8" r:id="rId18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3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89FD3-CDF3-41EC-B926-6217DA47069B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53FEF-5C1E-49BC-8C81-5DA4D71C73D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6BD10-B6B2-4C6D-864D-3B8AD7428750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6808-569B-41C9-A84B-C8114F0AC6E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48035-633B-4D55-A46D-C5924D19FDF3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2E6C6-85FF-4DA4-B2AA-39612555B01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D6209-4E95-467A-95E9-62A6FD34106C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B4ED4-2195-4DFA-9275-4CD63680311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E8387-0234-4AA0-96E2-6DE424898ADB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C4218-9832-44A1-8D08-CAE9557C38B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F7E49-6E27-462D-AABB-F2CB618D1C5F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4DE4F-1530-4DD2-B6CC-B82E67ABD87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4AAAD-823B-4C93-80DC-05FCDA52E5A3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E09DD-3D91-4673-9B3A-1E182E314C8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7E440-CB3C-4BF0-AD8B-6A40B6A67025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3381D-C647-4417-8BE5-E59F5B3FCA5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F6E43-EC20-40F8-AF92-43EC0163A023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2E9A-4033-4D9C-A973-29B9E01D9A7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DEAAB-8742-4D39-88B7-32EE2AD70EAC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A4752-16E0-4151-8CD6-C871BAE9530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33205-7F59-4877-962C-EE240F4DB0B2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67669-1E61-4A65-A9EA-FAF6FD8C728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bg-BG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A3DEB9-C919-4804-8C21-2F5C96FCF947}" type="datetimeFigureOut">
              <a:rPr lang="bg-BG"/>
              <a:pPr>
                <a:defRPr/>
              </a:pPr>
              <a:t>23.10.2013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7ACF3B-DF64-467E-A213-EE623DB3AF3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22000">
              <a:srgbClr val="FFFFFF"/>
            </a:gs>
            <a:gs pos="36000">
              <a:srgbClr val="E6E6E6"/>
            </a:gs>
            <a:gs pos="57001">
              <a:srgbClr val="FFFFFF"/>
            </a:gs>
            <a:gs pos="73000">
              <a:srgbClr val="E6E6E6"/>
            </a:gs>
            <a:gs pos="91000">
              <a:srgbClr val="B1B5C0"/>
            </a:gs>
            <a:gs pos="91000">
              <a:srgbClr val="7D8496"/>
            </a:gs>
            <a:gs pos="100000">
              <a:srgbClr val="7D8496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72819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dirty="0" smtClean="0">
                <a:solidFill>
                  <a:schemeClr val="accent1"/>
                </a:solidFill>
              </a:rPr>
              <a:t>Опитът на Сметната палата при одити на изпълнението </a:t>
            </a:r>
            <a:r>
              <a:rPr lang="en-US" dirty="0" smtClean="0">
                <a:solidFill>
                  <a:schemeClr val="accent1"/>
                </a:solidFill>
              </a:rPr>
              <a:t/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bg-BG" dirty="0" smtClean="0">
                <a:solidFill>
                  <a:schemeClr val="accent1"/>
                </a:solidFill>
              </a:rPr>
              <a:t>на  средствата от ЕС</a:t>
            </a:r>
            <a:endParaRPr lang="bg-BG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6375" y="3789363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Валери Апостолов – заместник председател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2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72113"/>
            <a:ext cx="91440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113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Администриране на нередности по</a:t>
            </a:r>
            <a:b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оперативните програми, съфинансирани от СКФ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(2)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536" y="1916832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chemeClr val="accent1"/>
                </a:solidFill>
              </a:rPr>
              <a:t>За </a:t>
            </a:r>
            <a:r>
              <a:rPr lang="ru-RU" dirty="0" smtClean="0">
                <a:solidFill>
                  <a:schemeClr val="accent1"/>
                </a:solidFill>
              </a:rPr>
              <a:t>постигане на ефективно изпълнение на дейностите при </a:t>
            </a:r>
            <a:r>
              <a:rPr lang="ru-RU" dirty="0" smtClean="0">
                <a:solidFill>
                  <a:schemeClr val="accent1"/>
                </a:solidFill>
              </a:rPr>
              <a:t>администрирането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 на </a:t>
            </a:r>
            <a:r>
              <a:rPr lang="bg-BG" dirty="0" smtClean="0">
                <a:solidFill>
                  <a:schemeClr val="accent1"/>
                </a:solidFill>
              </a:rPr>
              <a:t>нередности</a:t>
            </a:r>
            <a:r>
              <a:rPr lang="bg-BG" dirty="0" smtClean="0">
                <a:solidFill>
                  <a:schemeClr val="accent1"/>
                </a:solidFill>
              </a:rPr>
              <a:t>, са необходими допълнителни </a:t>
            </a:r>
            <a:r>
              <a:rPr lang="ru-RU" dirty="0" smtClean="0">
                <a:solidFill>
                  <a:schemeClr val="accent1"/>
                </a:solidFill>
              </a:rPr>
              <a:t>усилия за преодоляване </a:t>
            </a:r>
            <a:r>
              <a:rPr lang="ru-RU" dirty="0" smtClean="0">
                <a:solidFill>
                  <a:schemeClr val="accent1"/>
                </a:solidFill>
              </a:rPr>
              <a:t>на  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 установените </a:t>
            </a:r>
            <a:r>
              <a:rPr lang="bg-BG" dirty="0" smtClean="0">
                <a:solidFill>
                  <a:schemeClr val="accent1"/>
                </a:solidFill>
              </a:rPr>
              <a:t>слабости: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критериите </a:t>
            </a:r>
            <a:r>
              <a:rPr lang="ru-RU" dirty="0" smtClean="0">
                <a:solidFill>
                  <a:schemeClr val="accent1"/>
                </a:solidFill>
              </a:rPr>
              <a:t>за планиране и оценка на изпълнението на дейности в МВР не </a:t>
            </a:r>
            <a:r>
              <a:rPr lang="ru-RU" dirty="0" smtClean="0">
                <a:solidFill>
                  <a:schemeClr val="accent1"/>
                </a:solidFill>
              </a:rPr>
              <a:t>са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bg-BG" dirty="0" smtClean="0">
                <a:solidFill>
                  <a:schemeClr val="accent1"/>
                </a:solidFill>
              </a:rPr>
              <a:t>измерими и обективни;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липсва </a:t>
            </a:r>
            <a:r>
              <a:rPr lang="ru-RU" dirty="0" smtClean="0">
                <a:solidFill>
                  <a:schemeClr val="accent1"/>
                </a:solidFill>
              </a:rPr>
              <a:t>единен формат за въвеждане на информация в </a:t>
            </a:r>
            <a:r>
              <a:rPr lang="en-GB" dirty="0" smtClean="0">
                <a:solidFill>
                  <a:schemeClr val="accent1"/>
                </a:solidFill>
              </a:rPr>
              <a:t>IMS </a:t>
            </a:r>
            <a:r>
              <a:rPr lang="bg-BG" dirty="0" smtClean="0">
                <a:solidFill>
                  <a:schemeClr val="accent1"/>
                </a:solidFill>
              </a:rPr>
              <a:t>и </a:t>
            </a:r>
            <a:r>
              <a:rPr lang="ru-RU" dirty="0" smtClean="0">
                <a:solidFill>
                  <a:schemeClr val="accent1"/>
                </a:solidFill>
              </a:rPr>
              <a:t>ИСУН, което </a:t>
            </a:r>
            <a:r>
              <a:rPr lang="ru-RU" dirty="0" smtClean="0">
                <a:solidFill>
                  <a:schemeClr val="accent1"/>
                </a:solidFill>
              </a:rPr>
              <a:t>не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ru-RU" dirty="0" smtClean="0">
                <a:solidFill>
                  <a:schemeClr val="accent1"/>
                </a:solidFill>
              </a:rPr>
              <a:t>осигурява възможности за </a:t>
            </a:r>
            <a:r>
              <a:rPr lang="bg-BG" dirty="0" smtClean="0">
                <a:solidFill>
                  <a:schemeClr val="accent1"/>
                </a:solidFill>
              </a:rPr>
              <a:t>адекватен мониторинг, надеждност на </a:t>
            </a:r>
            <a:endParaRPr lang="bg-BG" dirty="0" smtClean="0">
              <a:solidFill>
                <a:schemeClr val="accent1"/>
              </a:solidFill>
            </a:endParaRPr>
          </a:p>
          <a:p>
            <a:r>
              <a:rPr lang="bg-BG" dirty="0" smtClean="0">
                <a:solidFill>
                  <a:schemeClr val="accent1"/>
                </a:solidFill>
              </a:rPr>
              <a:t> </a:t>
            </a:r>
            <a:r>
              <a:rPr lang="bg-BG" dirty="0" smtClean="0">
                <a:solidFill>
                  <a:schemeClr val="accent1"/>
                </a:solidFill>
              </a:rPr>
              <a:t>   информацията </a:t>
            </a:r>
            <a:r>
              <a:rPr lang="bg-BG" dirty="0" smtClean="0">
                <a:solidFill>
                  <a:schemeClr val="accent1"/>
                </a:solidFill>
              </a:rPr>
              <a:t>и индивидуализиране на отговорността при промяна;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няма </a:t>
            </a:r>
            <a:r>
              <a:rPr lang="ru-RU" dirty="0" smtClean="0">
                <a:solidFill>
                  <a:schemeClr val="accent1"/>
                </a:solidFill>
              </a:rPr>
              <a:t>утвърдена методика за въпросите, които следва да бъдат проверявани, </a:t>
            </a:r>
            <a:r>
              <a:rPr lang="ru-RU" dirty="0" smtClean="0">
                <a:solidFill>
                  <a:schemeClr val="accent1"/>
                </a:solidFill>
              </a:rPr>
              <a:t>с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ru-RU" dirty="0" smtClean="0">
                <a:solidFill>
                  <a:schemeClr val="accent1"/>
                </a:solidFill>
              </a:rPr>
              <a:t>което не е осигурен ефективен унифициран подход при извършване на </a:t>
            </a:r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проверките</a:t>
            </a:r>
            <a:r>
              <a:rPr lang="ru-RU" dirty="0" smtClean="0">
                <a:solidFill>
                  <a:schemeClr val="accent1"/>
                </a:solidFill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/>
                </a:solidFill>
              </a:rPr>
              <a:t> разкрити </a:t>
            </a:r>
            <a:r>
              <a:rPr lang="ru-RU" dirty="0" smtClean="0">
                <a:solidFill>
                  <a:schemeClr val="accent1"/>
                </a:solidFill>
              </a:rPr>
              <a:t>случаи на нередност не са регистрирани и докладвани три месеца </a:t>
            </a:r>
            <a:endParaRPr lang="ru-RU" dirty="0" smtClean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    след </a:t>
            </a:r>
            <a:r>
              <a:rPr lang="bg-BG" dirty="0" smtClean="0">
                <a:solidFill>
                  <a:schemeClr val="accent1"/>
                </a:solidFill>
              </a:rPr>
              <a:t>тяхното установяване, което поражда </a:t>
            </a:r>
            <a:r>
              <a:rPr lang="ru-RU" dirty="0" smtClean="0">
                <a:solidFill>
                  <a:schemeClr val="accent1"/>
                </a:solidFill>
              </a:rPr>
              <a:t>рискове за възстановяване </a:t>
            </a:r>
            <a:r>
              <a:rPr lang="ru-RU" dirty="0" smtClean="0">
                <a:solidFill>
                  <a:schemeClr val="accent1"/>
                </a:solidFill>
              </a:rPr>
              <a:t>на</a:t>
            </a:r>
          </a:p>
          <a:p>
            <a:r>
              <a:rPr lang="ru-RU" dirty="0" smtClean="0">
                <a:solidFill>
                  <a:schemeClr val="accent1"/>
                </a:solidFill>
              </a:rPr>
              <a:t> </a:t>
            </a:r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ru-RU" dirty="0" smtClean="0">
                <a:solidFill>
                  <a:schemeClr val="accent1"/>
                </a:solidFill>
              </a:rPr>
              <a:t>неправомерно </a:t>
            </a:r>
            <a:r>
              <a:rPr lang="bg-BG" dirty="0" smtClean="0">
                <a:solidFill>
                  <a:schemeClr val="accent1"/>
                </a:solidFill>
              </a:rPr>
              <a:t>платените суми;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Администриране на нередности по ОП, съфинансирани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от СКФ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bg-BG" sz="24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457200" y="1772816"/>
            <a:ext cx="8472488" cy="444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е описана процедура за проверка дали преди докладване на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нередности до ОЛАФ, същите са били включени в отчет за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разходите,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представен на ЕК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което поражда рискове за спазване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изискванията на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ru-RU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Регламент (ЕО) №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1828/2006 г.</a:t>
            </a: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kumimoji="0" lang="bg-BG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резултат на извършване на одита са дадени препоръки към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министъра на вътрешните работи, към  министъра на икономиката,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енергетиката и туризма, министъра на труда и социалната политика,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kumimoji="0" lang="bg-BG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министъра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на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регио</a:t>
            </a:r>
            <a:r>
              <a:rPr lang="bg-BG" sz="2100" dirty="0" smtClean="0">
                <a:solidFill>
                  <a:schemeClr val="accent1"/>
                </a:solidFill>
              </a:rPr>
              <a:t>налното </a:t>
            </a:r>
            <a:r>
              <a:rPr lang="bg-BG" sz="2100" dirty="0" smtClean="0">
                <a:solidFill>
                  <a:schemeClr val="accent1"/>
                </a:solidFill>
              </a:rPr>
              <a:t>развитие и благоустройството</a:t>
            </a:r>
            <a:endParaRPr lang="bg-BG" sz="21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Извършен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е последващ контрол за изпълнение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на препоръките.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  Установено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е, че</a:t>
            </a:r>
            <a:r>
              <a:rPr lang="en-US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са предприети мерки за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изпълнението им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и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са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 постигнати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положителни резултати за подобряване на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дейността по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администриране на нередности по ОП, в т.ч. и във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финансово </a:t>
            </a:r>
          </a:p>
          <a:p>
            <a:pPr>
              <a:spcBef>
                <a:spcPts val="0"/>
              </a:spcBef>
            </a:pP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  изражение</a:t>
            </a:r>
            <a:r>
              <a:rPr lang="bg-BG" sz="2100" dirty="0" smtClean="0">
                <a:solidFill>
                  <a:schemeClr val="accent1"/>
                </a:solidFill>
                <a:latin typeface="+mn-lt"/>
                <a:cs typeface="+mn-cs"/>
              </a:rPr>
              <a:t>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bg-BG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en-US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Паралелни одити, в които е участвала Сметната палата 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457200" y="1916832"/>
            <a:ext cx="8229600" cy="409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ts val="0"/>
              </a:spcBef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Опростяване на регулациите за Структурните фондове</a:t>
            </a:r>
          </a:p>
          <a:p>
            <a:pPr lvl="1">
              <a:spcBef>
                <a:spcPts val="0"/>
              </a:spcBef>
              <a:defRPr/>
            </a:pPr>
            <a:r>
              <a:rPr lang="ru-RU" sz="24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за периода от 01.01.2007 до 31.12.2011 г.</a:t>
            </a:r>
          </a:p>
          <a:p>
            <a:pPr lvl="1">
              <a:spcBef>
                <a:spcPts val="0"/>
              </a:spcBef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Ефективно прилагане на европейското законодателство</a:t>
            </a:r>
          </a:p>
          <a:p>
            <a:pPr lvl="1">
              <a:spcBef>
                <a:spcPts val="0"/>
              </a:spcBef>
              <a:defRPr/>
            </a:pPr>
            <a:r>
              <a:rPr lang="bg-BG" sz="24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4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относно превози на отпадъци за периода от 01.</a:t>
            </a:r>
            <a:r>
              <a:rPr kumimoji="0" lang="bg-BG" sz="2400" b="0" i="0" u="none" strike="noStrike" kern="1200" cap="none" spc="-3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01</a:t>
            </a:r>
            <a:r>
              <a:rPr kumimoji="0" lang="bg-BG" sz="2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.2007 г.</a:t>
            </a:r>
            <a:r>
              <a:rPr kumimoji="0" lang="bg-BG" sz="2400" b="0" i="0" u="none" strike="noStrike" kern="1200" cap="none" spc="-3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1">
              <a:spcBef>
                <a:spcPts val="0"/>
              </a:spcBef>
              <a:defRPr/>
            </a:pPr>
            <a:r>
              <a:rPr lang="bg-BG" sz="2400" spc="-30" baseline="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400" spc="-30" baseline="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400" b="0" i="0" u="none" strike="noStrike" kern="1200" cap="none" spc="-3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 31.12.2010 г.</a:t>
            </a:r>
          </a:p>
          <a:p>
            <a:pPr lvl="1">
              <a:spcBef>
                <a:spcPts val="0"/>
              </a:spcBef>
              <a:defRPr/>
            </a:pPr>
            <a:endParaRPr kumimoji="0" lang="bg-BG" sz="1500" b="0" i="0" u="none" strike="noStrike" kern="1200" cap="none" spc="-3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Разходите за контрол и одит по СФ за периода от</a:t>
            </a:r>
          </a:p>
          <a:p>
            <a:pPr lvl="1">
              <a:spcBef>
                <a:spcPts val="0"/>
              </a:spcBef>
              <a:defRPr/>
            </a:pPr>
            <a:r>
              <a:rPr lang="bg-BG" sz="24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4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01.</a:t>
            </a:r>
            <a:r>
              <a:rPr kumimoji="0" lang="bg-BG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01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.2007 до 31.12.2009 г.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Опростяване на регулациите за СФ за периода от 01.01.2007 г. до 31.12.2011 г.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457200" y="1772816"/>
            <a:ext cx="8229600" cy="437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Основанията за иницииране на одита са свързани с допускани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грешки, неправилно разбиране на регламентите, времеемкост, 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сложни административни процедури и неправилното им 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прилагане, произтекли като резултат от сложните правила на СФ. 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Участие на 14 държави-членки;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ЕП и ЕСП изискват от ЕК да опрости регулациите. Измененията и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допълненията на основните регламенти са наречени мерки за 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целите на одита. 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Цел на одита - да се оцени ефектът от прилагането/неприлагането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на мерките за опростяване на регулациите за СФ 2007-2013 г. 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Потърсена е гледната точка на управляващите органи на ОП, </a:t>
            </a:r>
          </a:p>
          <a:p>
            <a:pPr lvl="1">
              <a:spcBef>
                <a:spcPts val="0"/>
              </a:spcBef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Times New Roman" pitchFamily="18" charset="0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Сертифициращия и одитния орган, ЦКЗ и бенефициентите.</a:t>
            </a:r>
            <a:endParaRPr kumimoji="0" lang="bg-BG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Times New Roman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Опростяване на регулациите за СФ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 (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)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5536" y="1844823"/>
            <a:ext cx="828092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опростяване на отчетността за докладване на непреки разходи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1)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разходи по единна ставка, изчислена на базата на стандартни скали на разходите за единица разход, определени от държавата-членка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мярка.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2)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общи суми за покриване на всички или част от разходите по съответната операция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3)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разрешаване приноса в натура да се декларира като допустим разход във връзка със схеми за финансов инженеринг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4)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премахване на ограничения във връзка с авансовите плащания към бенефициентите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5)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разходите, свързани с големите проекти да бъдат включвани в декларациите за извършените разходи без предварително съгласие на ЕК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6)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възможност за възстановяване на помощта (възстановими </a:t>
            </a:r>
            <a:r>
              <a:rPr lang="bg-BG" sz="1600" dirty="0" err="1" smtClean="0">
                <a:solidFill>
                  <a:schemeClr val="accent1"/>
                </a:solidFill>
                <a:cs typeface="Times New Roman" pitchFamily="18" charset="0"/>
              </a:rPr>
              <a:t>грантове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, кредитни линии)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7)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завишаване на стойностния праг на проектите, генериращи приходи на 1 млн. евро  и изключване на проектите по ЕСФ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мярка.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8)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; </a:t>
            </a:r>
          </a:p>
          <a:p>
            <a:pPr marL="365760" indent="-25603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повишена гъвкавост за големи проекти и въвеждане на единен праг от 50 млн. евро </a:t>
            </a:r>
            <a:r>
              <a:rPr lang="bg-BG" sz="1600" i="1" dirty="0" smtClean="0">
                <a:solidFill>
                  <a:schemeClr val="accent1"/>
                </a:solidFill>
                <a:cs typeface="Times New Roman" pitchFamily="18" charset="0"/>
              </a:rPr>
              <a:t>(мярка 9)</a:t>
            </a:r>
            <a:r>
              <a:rPr lang="bg-BG" sz="1600" dirty="0" smtClean="0">
                <a:solidFill>
                  <a:schemeClr val="accent1"/>
                </a:solidFill>
                <a:cs typeface="Times New Roman" pitchFamily="18" charset="0"/>
              </a:rPr>
              <a:t>.</a:t>
            </a:r>
            <a:endParaRPr lang="bg-BG" sz="1600" dirty="0" smtClean="0">
              <a:solidFill>
                <a:schemeClr val="accent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Опростяване на регулациите за СФ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 (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)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457200" y="1844824"/>
            <a:ext cx="8401050" cy="4513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Констатации:</a:t>
            </a:r>
          </a:p>
          <a:p>
            <a:pPr marL="357188" marR="0" lvl="0" indent="-3429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От седемте избираеми мерки и двете задължителни мерки при 7-те национални ОП е приложена само една избираема мярка (6) по ОПТ и една задължителна мярка (9) по ОПОС. </a:t>
            </a:r>
          </a:p>
          <a:p>
            <a:pPr marL="357188" marR="0" lvl="0" indent="-34290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С дадената възможност за прилагане на измененията на основните регламенти очакванията са за постигане на положителен ефект при прилагането на мерките. </a:t>
            </a: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По ОП, финансирани от ЕСФ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,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при прилагане разпоредбите на основния регламент по ЕСФ, свързани с непреките разходи, от УО са допуснати пропуски, които водят до налагане на финансови корекции и ощетяват националния бюджет. Направените промени, отнасящи се до намаляване на дела на непреките разходи спрямо допустимите преки разходи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,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ощетяват бенефициентите.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endParaRPr kumimoji="0" lang="bg-BG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Опростяване на регулациите за СФ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 (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4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cs typeface="Times New Roman" pitchFamily="18" charset="0"/>
              </a:rPr>
              <a:t>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457200" y="1844824"/>
            <a:ext cx="8219256" cy="45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r>
              <a:rPr kumimoji="0" lang="bg-BG" sz="2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Прилагането на двете мерки (една избираема и една задължителна) дават положителни ефекти, изразяващи се както във финансово отношение, така и в намаляване на административните разходи и тежести за</a:t>
            </a:r>
            <a:r>
              <a:rPr kumimoji="0" lang="bg-BG" sz="2100" b="0" i="1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 </a:t>
            </a:r>
            <a:r>
              <a:rPr kumimoji="0" lang="bg-BG" sz="2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бенефициентите. Неизползването на възможността за прилагането на останалите шест избираеми и една задължителна мярка не е от полза за бенефициентите.</a:t>
            </a:r>
            <a:endParaRPr kumimoji="0" lang="en-US" sz="2100" b="0" i="1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65760" marR="0" lvl="0" indent="-256032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r>
              <a:rPr kumimoji="0" lang="bg-BG" sz="21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Очакванията са за по-голяма роля на ЕК в областта на методологията, определяне на ясни правила, ясно определяне на функциите на органите (управляващ, сертифициращ, акредитиращ) и механизмите на координация между тях и ЕК.</a:t>
            </a:r>
            <a:endParaRPr kumimoji="0" lang="bg-BG" sz="21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/>
              <a:buChar char=""/>
              <a:tabLst/>
              <a:defRPr/>
            </a:pPr>
            <a:endParaRPr kumimoji="0" lang="bg-BG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109728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/>
              <a:buNone/>
              <a:tabLst/>
              <a:defRPr/>
            </a:pP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D8496"/>
            </a:gs>
            <a:gs pos="22000">
              <a:srgbClr val="E6E6E6"/>
            </a:gs>
            <a:gs pos="100000">
              <a:srgbClr val="FFFFFF"/>
            </a:gs>
            <a:gs pos="100000">
              <a:srgbClr val="7D8496"/>
            </a:gs>
            <a:gs pos="100000">
              <a:srgbClr val="7D849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/>
          <p:cNvSpPr>
            <a:spLocks noGrp="1"/>
          </p:cNvSpPr>
          <p:nvPr>
            <p:ph type="subTitle" idx="1"/>
          </p:nvPr>
        </p:nvSpPr>
        <p:spPr>
          <a:xfrm>
            <a:off x="1331913" y="4581525"/>
            <a:ext cx="6440487" cy="1057275"/>
          </a:xfrm>
        </p:spPr>
        <p:txBody>
          <a:bodyPr/>
          <a:lstStyle/>
          <a:p>
            <a:r>
              <a:rPr lang="bg-BG" dirty="0" smtClean="0">
                <a:solidFill>
                  <a:schemeClr val="tx2"/>
                </a:solidFill>
                <a:latin typeface="Monotype Corsiva" pitchFamily="66" charset="0"/>
              </a:rPr>
              <a:t>Благодаря за вниманието!</a:t>
            </a: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0250" y="2133600"/>
            <a:ext cx="259715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792087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Значение на средствата от ЕС за България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988840"/>
            <a:ext cx="8401050" cy="363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Одитите на средствата от ЕС  - една от приоритетните области при одита на изпълнението на Сметната палата;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Участие в паралелни одити в рамките на работните групи към Контактния комитет на ръководителите на ВОИ на страните-членки на ЕС по Структурните фондове.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Теми за одити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</a:t>
            </a: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 обществено значение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4365104"/>
            <a:ext cx="835292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500" dirty="0" smtClean="0">
                <a:solidFill>
                  <a:schemeClr val="accent1"/>
                </a:solidFill>
              </a:rPr>
              <a:t>Закон за СП - чл.6, ал. 2, т.4: </a:t>
            </a:r>
          </a:p>
          <a:p>
            <a:r>
              <a:rPr lang="bg-BG" sz="1500" dirty="0" smtClean="0">
                <a:solidFill>
                  <a:schemeClr val="accent1"/>
                </a:solidFill>
              </a:rPr>
              <a:t> “Сметната палата </a:t>
            </a:r>
            <a:r>
              <a:rPr lang="bg-BG" sz="1500" dirty="0" err="1" smtClean="0">
                <a:solidFill>
                  <a:schemeClr val="accent1"/>
                </a:solidFill>
              </a:rPr>
              <a:t>одитира</a:t>
            </a:r>
            <a:r>
              <a:rPr lang="bg-BG" sz="1500" dirty="0" smtClean="0">
                <a:solidFill>
                  <a:schemeClr val="accent1"/>
                </a:solidFill>
              </a:rPr>
              <a:t> и средствата от фондове и програми на  ЕС, включително управлението им от съответните органи и крайните ползватели на средствата”</a:t>
            </a:r>
            <a:endParaRPr lang="bg-BG" sz="15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080119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Одити на изпълнението на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средствата от ЕС - СКФ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1988840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bg-BG" sz="2000" b="1" dirty="0" smtClean="0">
                <a:solidFill>
                  <a:schemeClr val="accent1"/>
                </a:solidFill>
              </a:rPr>
              <a:t>През последните три години са </a:t>
            </a:r>
            <a:r>
              <a:rPr lang="bg-BG" sz="2000" b="1" dirty="0" err="1" smtClean="0">
                <a:solidFill>
                  <a:schemeClr val="accent1"/>
                </a:solidFill>
              </a:rPr>
              <a:t>одитирани</a:t>
            </a:r>
            <a:r>
              <a:rPr lang="bg-BG" sz="2000" b="1" dirty="0" smtClean="0">
                <a:solidFill>
                  <a:schemeClr val="accent1"/>
                </a:solidFill>
              </a:rPr>
              <a:t> следните проблемни области:</a:t>
            </a:r>
          </a:p>
          <a:p>
            <a:pPr marL="725488" eaLnBrk="1" hangingPunct="1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Мониторинг на ОП;</a:t>
            </a:r>
            <a:endParaRPr lang="bg-BG" sz="2000" dirty="0" smtClean="0">
              <a:solidFill>
                <a:schemeClr val="accent1"/>
              </a:solidFill>
            </a:endParaRPr>
          </a:p>
          <a:p>
            <a:pPr marL="725488" eaLnBrk="1" hangingPunct="1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Администриране </a:t>
            </a:r>
            <a:r>
              <a:rPr lang="bg-BG" sz="2000" dirty="0" smtClean="0">
                <a:solidFill>
                  <a:schemeClr val="accent1"/>
                </a:solidFill>
              </a:rPr>
              <a:t>на нередности по ОП;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По </a:t>
            </a:r>
            <a:r>
              <a:rPr lang="bg-BG" sz="2000" dirty="0" smtClean="0">
                <a:solidFill>
                  <a:schemeClr val="accent1"/>
                </a:solidFill>
              </a:rPr>
              <a:t>ОПРЧР – насърчаване на икономическата активност, на заетостта, социалното включване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По </a:t>
            </a:r>
            <a:r>
              <a:rPr lang="bg-BG" sz="2000" dirty="0" smtClean="0">
                <a:solidFill>
                  <a:schemeClr val="accent1"/>
                </a:solidFill>
              </a:rPr>
              <a:t>ОПРКБИ – модернизация на МСП;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По </a:t>
            </a:r>
            <a:r>
              <a:rPr lang="bg-BG" sz="2000" dirty="0" smtClean="0">
                <a:solidFill>
                  <a:schemeClr val="accent1"/>
                </a:solidFill>
              </a:rPr>
              <a:t>ОПТ – </a:t>
            </a:r>
            <a:r>
              <a:rPr lang="bg-BG" sz="2000" dirty="0" err="1" smtClean="0">
                <a:solidFill>
                  <a:schemeClr val="accent1"/>
                </a:solidFill>
              </a:rPr>
              <a:t>интермодалност</a:t>
            </a:r>
            <a:r>
              <a:rPr lang="bg-BG" sz="2000" dirty="0" smtClean="0">
                <a:solidFill>
                  <a:schemeClr val="accent1"/>
                </a:solidFill>
              </a:rPr>
              <a:t> на транспорта;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По </a:t>
            </a:r>
            <a:r>
              <a:rPr lang="bg-BG" sz="2000" dirty="0" smtClean="0">
                <a:solidFill>
                  <a:schemeClr val="accent1"/>
                </a:solidFill>
              </a:rPr>
              <a:t>ОПРР – туризъм;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ОПАК</a:t>
            </a:r>
            <a:r>
              <a:rPr lang="bg-BG" sz="2000" dirty="0" smtClean="0">
                <a:solidFill>
                  <a:schemeClr val="accent1"/>
                </a:solidFill>
              </a:rPr>
              <a:t>;</a:t>
            </a:r>
          </a:p>
          <a:p>
            <a:pPr marL="725488">
              <a:buFont typeface="Wingdings" pitchFamily="2" charset="2"/>
              <a:buChar char="Ø"/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Дейност </a:t>
            </a:r>
            <a:r>
              <a:rPr lang="bg-BG" sz="2000" dirty="0" smtClean="0">
                <a:solidFill>
                  <a:schemeClr val="accent1"/>
                </a:solidFill>
              </a:rPr>
              <a:t>на УО и НПО в МРРБ по програмите за териториално сътрудничество.</a:t>
            </a:r>
            <a:endParaRPr lang="bg-BG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Одити на изпълнението на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средствата от ЕС 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– СКФ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(2)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2204864"/>
            <a:ext cx="777686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3" pitchFamily="18" charset="2"/>
              <a:buNone/>
            </a:pPr>
            <a:r>
              <a:rPr lang="bg-BG" sz="2000" b="1" dirty="0" smtClean="0">
                <a:solidFill>
                  <a:schemeClr val="accent1"/>
                </a:solidFill>
              </a:rPr>
              <a:t>Одити в процес на изпълнение:</a:t>
            </a:r>
          </a:p>
          <a:p>
            <a:pPr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accent1"/>
                </a:solidFill>
              </a:rPr>
              <a:t> Подготовка </a:t>
            </a:r>
            <a:r>
              <a:rPr lang="bg-BG" sz="2000" dirty="0" smtClean="0">
                <a:solidFill>
                  <a:schemeClr val="accent1"/>
                </a:solidFill>
              </a:rPr>
              <a:t>за управление на средствата от фондовете по </a:t>
            </a:r>
            <a:r>
              <a:rPr lang="bg-BG" sz="2000" dirty="0" smtClean="0">
                <a:solidFill>
                  <a:schemeClr val="accent1"/>
                </a:solidFill>
              </a:rPr>
              <a:t>Общата</a:t>
            </a:r>
          </a:p>
          <a:p>
            <a:r>
              <a:rPr lang="bg-BG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    </a:t>
            </a:r>
            <a:r>
              <a:rPr lang="bg-BG" sz="2000" dirty="0" smtClean="0">
                <a:solidFill>
                  <a:schemeClr val="accent1"/>
                </a:solidFill>
              </a:rPr>
              <a:t>стратегическа рамка на ЕС през новия програмен период </a:t>
            </a:r>
            <a:r>
              <a:rPr lang="bg-BG" sz="2000" dirty="0" smtClean="0">
                <a:solidFill>
                  <a:schemeClr val="accent1"/>
                </a:solidFill>
              </a:rPr>
              <a:t>2014-</a:t>
            </a:r>
          </a:p>
          <a:p>
            <a:r>
              <a:rPr lang="bg-BG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    2020 </a:t>
            </a:r>
            <a:r>
              <a:rPr lang="bg-BG" sz="2000" dirty="0" smtClean="0">
                <a:solidFill>
                  <a:schemeClr val="accent1"/>
                </a:solidFill>
              </a:rPr>
              <a:t>г. </a:t>
            </a:r>
            <a:r>
              <a:rPr lang="en-US" sz="2000" dirty="0" smtClean="0">
                <a:solidFill>
                  <a:schemeClr val="accent1"/>
                </a:solidFill>
              </a:rPr>
              <a:t>(</a:t>
            </a:r>
            <a:r>
              <a:rPr lang="bg-BG" sz="2000" dirty="0" smtClean="0">
                <a:solidFill>
                  <a:schemeClr val="accent1"/>
                </a:solidFill>
              </a:rPr>
              <a:t>на етап изпълнение</a:t>
            </a:r>
            <a:r>
              <a:rPr lang="en-US" sz="2000" dirty="0" smtClean="0">
                <a:solidFill>
                  <a:schemeClr val="accent1"/>
                </a:solidFill>
              </a:rPr>
              <a:t>);</a:t>
            </a:r>
            <a:endParaRPr lang="bg-BG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accent1"/>
                </a:solidFill>
              </a:rPr>
              <a:t> Изпълнение </a:t>
            </a:r>
            <a:r>
              <a:rPr lang="bg-BG" sz="2000" dirty="0" smtClean="0">
                <a:solidFill>
                  <a:schemeClr val="accent1"/>
                </a:solidFill>
              </a:rPr>
              <a:t>на проекти, реализирани от Министерството на </a:t>
            </a:r>
            <a:endParaRPr lang="bg-BG" sz="2000" dirty="0" smtClean="0">
              <a:solidFill>
                <a:schemeClr val="accent1"/>
              </a:solidFill>
            </a:endParaRPr>
          </a:p>
          <a:p>
            <a:r>
              <a:rPr lang="bg-BG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    здравеопазването </a:t>
            </a:r>
            <a:r>
              <a:rPr lang="bg-BG" sz="2000" dirty="0" smtClean="0">
                <a:solidFill>
                  <a:schemeClr val="accent1"/>
                </a:solidFill>
              </a:rPr>
              <a:t>по Оперативна програма „Развитие на </a:t>
            </a:r>
            <a:endParaRPr lang="bg-BG" sz="2000" dirty="0" smtClean="0">
              <a:solidFill>
                <a:schemeClr val="accent1"/>
              </a:solidFill>
            </a:endParaRPr>
          </a:p>
          <a:p>
            <a:r>
              <a:rPr lang="bg-BG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    човешките </a:t>
            </a:r>
            <a:r>
              <a:rPr lang="bg-BG" sz="2000" dirty="0" smtClean="0">
                <a:solidFill>
                  <a:schemeClr val="accent1"/>
                </a:solidFill>
              </a:rPr>
              <a:t>ресурси” </a:t>
            </a:r>
            <a:r>
              <a:rPr lang="en-US" sz="2000" dirty="0" smtClean="0">
                <a:solidFill>
                  <a:schemeClr val="accent1"/>
                </a:solidFill>
              </a:rPr>
              <a:t>(</a:t>
            </a:r>
            <a:r>
              <a:rPr lang="bg-BG" sz="2000" dirty="0" smtClean="0">
                <a:solidFill>
                  <a:schemeClr val="accent1"/>
                </a:solidFill>
              </a:rPr>
              <a:t>на етап изпълнение</a:t>
            </a:r>
            <a:r>
              <a:rPr lang="en-US" sz="2000" dirty="0" smtClean="0">
                <a:solidFill>
                  <a:schemeClr val="accent1"/>
                </a:solidFill>
              </a:rPr>
              <a:t>);</a:t>
            </a:r>
            <a:endParaRPr lang="bg-BG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accent1"/>
                </a:solidFill>
              </a:rPr>
              <a:t>Осигуряване на заетост на младежите със средства от ЕС по </a:t>
            </a:r>
            <a:endParaRPr lang="bg-BG" sz="2000" dirty="0" smtClean="0">
              <a:solidFill>
                <a:schemeClr val="accent1"/>
              </a:solidFill>
            </a:endParaRPr>
          </a:p>
          <a:p>
            <a:r>
              <a:rPr lang="bg-BG" sz="2000" dirty="0" smtClean="0">
                <a:solidFill>
                  <a:schemeClr val="accent1"/>
                </a:solidFill>
              </a:rPr>
              <a:t>    приоритетна </a:t>
            </a:r>
            <a:r>
              <a:rPr lang="bg-BG" sz="2000" dirty="0" smtClean="0">
                <a:solidFill>
                  <a:schemeClr val="accent1"/>
                </a:solidFill>
              </a:rPr>
              <a:t>ос 1 на Оперативна програма “Развитие на </a:t>
            </a:r>
            <a:r>
              <a:rPr lang="bg-BG" sz="2000" dirty="0" smtClean="0">
                <a:solidFill>
                  <a:schemeClr val="accent1"/>
                </a:solidFill>
              </a:rPr>
              <a:t>човешките</a:t>
            </a:r>
          </a:p>
          <a:p>
            <a:r>
              <a:rPr lang="bg-BG" sz="2000" dirty="0" smtClean="0">
                <a:solidFill>
                  <a:schemeClr val="accent1"/>
                </a:solidFill>
              </a:rPr>
              <a:t> </a:t>
            </a:r>
            <a:r>
              <a:rPr lang="bg-BG" sz="2000" dirty="0" smtClean="0">
                <a:solidFill>
                  <a:schemeClr val="accent1"/>
                </a:solidFill>
              </a:rPr>
              <a:t>   </a:t>
            </a:r>
            <a:r>
              <a:rPr lang="bg-BG" sz="2000" dirty="0" smtClean="0">
                <a:solidFill>
                  <a:schemeClr val="accent1"/>
                </a:solidFill>
              </a:rPr>
              <a:t>ресурси </a:t>
            </a:r>
            <a:r>
              <a:rPr lang="en-US" sz="2000" dirty="0" smtClean="0">
                <a:solidFill>
                  <a:schemeClr val="accent1"/>
                </a:solidFill>
              </a:rPr>
              <a:t>(</a:t>
            </a:r>
            <a:r>
              <a:rPr lang="bg-BG" sz="2000" dirty="0" smtClean="0">
                <a:solidFill>
                  <a:schemeClr val="accent1"/>
                </a:solidFill>
              </a:rPr>
              <a:t>на етап планиране</a:t>
            </a:r>
            <a:r>
              <a:rPr lang="en-US" sz="2000" dirty="0" smtClean="0">
                <a:solidFill>
                  <a:schemeClr val="accent1"/>
                </a:solidFill>
              </a:rPr>
              <a:t>).</a:t>
            </a:r>
            <a:endParaRPr lang="bg-BG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Одити на изпълнението на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средствата от ЕС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683568" y="2420887"/>
            <a:ext cx="8003232" cy="316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Специфики на одита на изпълнението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Ефективност;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Ефикасност;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Икономичност;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Основен въпрос и специфични въпроси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Критерии и показатели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цел обективна оценка - анкети с участниците</a:t>
            </a:r>
            <a:r>
              <a:rPr kumimoji="0" lang="bg-BG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процеса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т.ч. крайните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ползватели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въпросници, проверки на място за изпълнение</a:t>
            </a:r>
            <a:r>
              <a:rPr kumimoji="0" lang="bg-BG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дейностите и устойчивост на проектите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Препоръки за подобряване на ефективността на</a:t>
            </a:r>
            <a:r>
              <a:rPr kumimoji="0" lang="bg-BG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дейностите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Основни констатации от извършени одити на средствата от СКФ 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(1)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683568" y="1916832"/>
            <a:ext cx="7920880" cy="381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Отчетен е напредък в изпълнението на проектите и програмите в различна степен. УО и МЗ са предприели мерки за повишаване на ефективността.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9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Констатации, свързани с </a:t>
            </a:r>
            <a:r>
              <a:rPr kumimoji="0" lang="bg-BG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изпълнението на програмите и проектите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900" b="0" i="1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забавяне, неизпълнение/ частично изпълнение на дейности;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непостигане на целите;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ниска степен на усвояване на средствата;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са дефинирани очакваните резултати;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неподходящи индикатори за оценка на изпълнението;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липса на анализ на резултатите от изпълнението;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необвързване изпълнението на индикаторите с размера на изплатените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суми;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неосигурена устойчивост на програмите/проектите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152127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Основни констатации от извършени одити на средствата от СКФ, отразяващи се негативно върху ефективността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на програмите и проектите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(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1"/>
          <p:cNvSpPr txBox="1">
            <a:spLocks/>
          </p:cNvSpPr>
          <p:nvPr/>
        </p:nvSpPr>
        <p:spPr bwMode="auto">
          <a:xfrm>
            <a:off x="395536" y="1988840"/>
            <a:ext cx="82809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Организационна структура и административен капацитет –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i="1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i="1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текучество; необходимост от повишаване на капацитета на УО, МЗ 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бенефициентите; чести организационно-структурни промени;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Вътрешна нормативна уредба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неактуализирани вътрешни актове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във връзка с изменение в европейското и националното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noProof="0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законодателство, чести изменения в нормативната уредба,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необходимост</a:t>
            </a:r>
            <a:r>
              <a:rPr kumimoji="0" lang="bg-BG" sz="2000" b="0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въвеждане на процедури в Наръчници и вътрешни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правила; </a:t>
            </a:r>
            <a:endParaRPr kumimoji="0" lang="bg-BG" sz="9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bg-BG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Оценка на проекти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неясни критерии за избор на оценители,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noProof="0" dirty="0" smtClean="0">
                <a:solidFill>
                  <a:schemeClr val="accent1"/>
                </a:solidFill>
                <a:latin typeface="+mn-lt"/>
                <a:cs typeface="+mn-cs"/>
              </a:rPr>
              <a:t>  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неясноти в Насоките за кандидатстване, липса на квалификация и опит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оценителите, липса на разписани правила относно корекциите в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бюджетите на ПП;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bg-BG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152127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Основни констатации от извършени одити на средствата от СКФ, отразяващи се негативно върху ефективността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на програмите и проектите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57900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5536" y="2060848"/>
            <a:ext cx="828092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bg-BG" sz="2200" i="1" dirty="0" smtClean="0">
                <a:solidFill>
                  <a:schemeClr val="accent1"/>
                </a:solidFill>
              </a:rPr>
              <a:t> </a:t>
            </a:r>
            <a:r>
              <a:rPr lang="bg-BG" sz="2100" i="1" dirty="0" smtClean="0">
                <a:solidFill>
                  <a:schemeClr val="accent1"/>
                </a:solidFill>
              </a:rPr>
              <a:t>Финансово </a:t>
            </a:r>
            <a:r>
              <a:rPr lang="bg-BG" sz="2100" i="1" dirty="0" smtClean="0">
                <a:solidFill>
                  <a:schemeClr val="accent1"/>
                </a:solidFill>
              </a:rPr>
              <a:t>управление и контрол – </a:t>
            </a:r>
            <a:r>
              <a:rPr lang="bg-BG" sz="2100" dirty="0" smtClean="0">
                <a:solidFill>
                  <a:schemeClr val="accent1"/>
                </a:solidFill>
              </a:rPr>
              <a:t>неефективни </a:t>
            </a:r>
            <a:r>
              <a:rPr lang="bg-BG" sz="2100" dirty="0" smtClean="0">
                <a:solidFill>
                  <a:schemeClr val="accent1"/>
                </a:solidFill>
              </a:rPr>
              <a:t>контролни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</a:t>
            </a:r>
            <a:r>
              <a:rPr lang="bg-BG" sz="2100" dirty="0" smtClean="0">
                <a:solidFill>
                  <a:schemeClr val="accent1"/>
                </a:solidFill>
              </a:rPr>
              <a:t>   </a:t>
            </a:r>
            <a:r>
              <a:rPr lang="bg-BG" sz="2100" dirty="0" smtClean="0">
                <a:solidFill>
                  <a:schemeClr val="accent1"/>
                </a:solidFill>
              </a:rPr>
              <a:t>процедури; неспазване на сроковете за извършване </a:t>
            </a:r>
            <a:r>
              <a:rPr lang="bg-BG" sz="2100" dirty="0" smtClean="0">
                <a:solidFill>
                  <a:schemeClr val="accent1"/>
                </a:solidFill>
              </a:rPr>
              <a:t>на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</a:t>
            </a:r>
            <a:r>
              <a:rPr lang="bg-BG" sz="2100" dirty="0" smtClean="0">
                <a:solidFill>
                  <a:schemeClr val="accent1"/>
                </a:solidFill>
              </a:rPr>
              <a:t>   верификацията </a:t>
            </a:r>
            <a:r>
              <a:rPr lang="bg-BG" sz="2100" dirty="0" smtClean="0">
                <a:solidFill>
                  <a:schemeClr val="accent1"/>
                </a:solidFill>
              </a:rPr>
              <a:t>и плащанията, водещи до забавяне </a:t>
            </a:r>
            <a:r>
              <a:rPr lang="bg-BG" sz="2100" dirty="0" smtClean="0">
                <a:solidFill>
                  <a:schemeClr val="accent1"/>
                </a:solidFill>
              </a:rPr>
              <a:t>на   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   изпълнението </a:t>
            </a:r>
            <a:r>
              <a:rPr lang="bg-BG" sz="2100" dirty="0" smtClean="0">
                <a:solidFill>
                  <a:schemeClr val="accent1"/>
                </a:solidFill>
              </a:rPr>
              <a:t>и др</a:t>
            </a:r>
            <a:r>
              <a:rPr lang="bg-BG" sz="2100" dirty="0" smtClean="0">
                <a:solidFill>
                  <a:schemeClr val="accent1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bg-BG" sz="2100" i="1" dirty="0" smtClean="0">
                <a:solidFill>
                  <a:schemeClr val="accent1"/>
                </a:solidFill>
              </a:rPr>
              <a:t> Мониторинг</a:t>
            </a:r>
            <a:r>
              <a:rPr lang="bg-BG" sz="2100" dirty="0" smtClean="0">
                <a:solidFill>
                  <a:schemeClr val="accent1"/>
                </a:solidFill>
              </a:rPr>
              <a:t> </a:t>
            </a:r>
            <a:r>
              <a:rPr lang="bg-BG" sz="2100" dirty="0" smtClean="0">
                <a:solidFill>
                  <a:schemeClr val="accent1"/>
                </a:solidFill>
              </a:rPr>
              <a:t>– неизпълнение или частично изпълнение </a:t>
            </a:r>
            <a:r>
              <a:rPr lang="bg-BG" sz="2100" dirty="0" smtClean="0">
                <a:solidFill>
                  <a:schemeClr val="accent1"/>
                </a:solidFill>
              </a:rPr>
              <a:t>на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</a:t>
            </a:r>
            <a:r>
              <a:rPr lang="bg-BG" sz="2100" dirty="0" smtClean="0">
                <a:solidFill>
                  <a:schemeClr val="accent1"/>
                </a:solidFill>
              </a:rPr>
              <a:t>   </a:t>
            </a:r>
            <a:r>
              <a:rPr lang="bg-BG" sz="2100" dirty="0" smtClean="0">
                <a:solidFill>
                  <a:schemeClr val="accent1"/>
                </a:solidFill>
              </a:rPr>
              <a:t>Годишния план за проверки на място, липса на оценка на </a:t>
            </a:r>
            <a:r>
              <a:rPr lang="bg-BG" sz="2100" dirty="0" smtClean="0">
                <a:solidFill>
                  <a:schemeClr val="accent1"/>
                </a:solidFill>
              </a:rPr>
              <a:t>риска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</a:t>
            </a:r>
            <a:r>
              <a:rPr lang="bg-BG" sz="2100" dirty="0" smtClean="0">
                <a:solidFill>
                  <a:schemeClr val="accent1"/>
                </a:solidFill>
              </a:rPr>
              <a:t>   </a:t>
            </a:r>
            <a:r>
              <a:rPr lang="bg-BG" sz="2100" dirty="0" smtClean="0">
                <a:solidFill>
                  <a:schemeClr val="accent1"/>
                </a:solidFill>
              </a:rPr>
              <a:t>при планиране на проверките на място, </a:t>
            </a:r>
            <a:r>
              <a:rPr lang="bg-BG" sz="2100" dirty="0" smtClean="0">
                <a:solidFill>
                  <a:schemeClr val="accent1"/>
                </a:solidFill>
              </a:rPr>
              <a:t>неефективен</a:t>
            </a:r>
          </a:p>
          <a:p>
            <a:r>
              <a:rPr lang="bg-BG" sz="2100" dirty="0" smtClean="0">
                <a:solidFill>
                  <a:schemeClr val="accent1"/>
                </a:solidFill>
              </a:rPr>
              <a:t>    мониторинг</a:t>
            </a:r>
            <a:r>
              <a:rPr lang="bg-BG" sz="2100" dirty="0" smtClean="0">
                <a:solidFill>
                  <a:schemeClr val="accent1"/>
                </a:solidFill>
              </a:rPr>
              <a:t>; </a:t>
            </a:r>
            <a:endParaRPr lang="bg-BG" sz="21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bg-BG" sz="2100" dirty="0" smtClean="0">
                <a:solidFill>
                  <a:schemeClr val="accent1"/>
                </a:solidFill>
              </a:rPr>
              <a:t>Усъвършенстване </a:t>
            </a:r>
            <a:r>
              <a:rPr lang="bg-BG" sz="2100" dirty="0" smtClean="0">
                <a:solidFill>
                  <a:schemeClr val="accent1"/>
                </a:solidFill>
              </a:rPr>
              <a:t>на </a:t>
            </a:r>
            <a:r>
              <a:rPr lang="bg-BG" sz="2100" i="1" dirty="0" smtClean="0">
                <a:solidFill>
                  <a:schemeClr val="accent1"/>
                </a:solidFill>
              </a:rPr>
              <a:t>информационните системи</a:t>
            </a:r>
            <a:r>
              <a:rPr lang="bg-BG" sz="2100" dirty="0" smtClean="0">
                <a:solidFill>
                  <a:schemeClr val="accent1"/>
                </a:solidFill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bg-BG" sz="2100" dirty="0" smtClean="0">
                <a:solidFill>
                  <a:schemeClr val="accent1"/>
                </a:solidFill>
              </a:rPr>
              <a:t> Необходимост </a:t>
            </a:r>
            <a:r>
              <a:rPr lang="bg-BG" sz="2100" dirty="0" smtClean="0">
                <a:solidFill>
                  <a:schemeClr val="accent1"/>
                </a:solidFill>
              </a:rPr>
              <a:t>от подобряване на </a:t>
            </a:r>
            <a:r>
              <a:rPr lang="bg-BG" sz="2100" i="1" dirty="0" smtClean="0">
                <a:solidFill>
                  <a:schemeClr val="accent1"/>
                </a:solidFill>
              </a:rPr>
              <a:t>документирането </a:t>
            </a:r>
            <a:r>
              <a:rPr lang="bg-BG" sz="2100" i="1" dirty="0" smtClean="0">
                <a:solidFill>
                  <a:schemeClr val="accent1"/>
                </a:solidFill>
              </a:rPr>
              <a:t>и</a:t>
            </a:r>
          </a:p>
          <a:p>
            <a:r>
              <a:rPr lang="bg-BG" sz="2100" i="1" dirty="0" smtClean="0">
                <a:solidFill>
                  <a:schemeClr val="accent1"/>
                </a:solidFill>
              </a:rPr>
              <a:t> </a:t>
            </a:r>
            <a:r>
              <a:rPr lang="bg-BG" sz="2100" i="1" dirty="0" smtClean="0">
                <a:solidFill>
                  <a:schemeClr val="accent1"/>
                </a:solidFill>
              </a:rPr>
              <a:t>   </a:t>
            </a:r>
            <a:r>
              <a:rPr lang="bg-BG" sz="2100" i="1" dirty="0" smtClean="0">
                <a:solidFill>
                  <a:schemeClr val="accent1"/>
                </a:solidFill>
              </a:rPr>
              <a:t>архивирането</a:t>
            </a:r>
            <a:r>
              <a:rPr lang="bg-BG" sz="2100" dirty="0" smtClean="0">
                <a:solidFill>
                  <a:schemeClr val="accent1"/>
                </a:solidFill>
              </a:rPr>
              <a:t>.</a:t>
            </a:r>
            <a:endParaRPr lang="bg-BG" sz="21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692697"/>
            <a:ext cx="8280920" cy="1008111"/>
          </a:xfr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  <a:t>Администриране на нередности по ОП, съфинансирани</a:t>
            </a:r>
            <a:br>
              <a:rPr lang="bg-BG" sz="2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от СКФ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одитиран период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01.01.2010 г.-30.06.2011 г.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bg-BG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360040"/>
          </a:xfrm>
        </p:spPr>
        <p:txBody>
          <a:bodyPr/>
          <a:lstStyle/>
          <a:p>
            <a:r>
              <a:rPr lang="bg-BG" sz="2000" dirty="0" smtClean="0">
                <a:solidFill>
                  <a:schemeClr val="tx2"/>
                </a:solidFill>
              </a:rPr>
              <a:t>Сметната палата </a:t>
            </a:r>
          </a:p>
        </p:txBody>
      </p:sp>
      <p:pic>
        <p:nvPicPr>
          <p:cNvPr id="3076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-7938"/>
            <a:ext cx="9144000" cy="50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2348880"/>
            <a:ext cx="8401050" cy="32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bg-BG" sz="2000" b="0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bg-BG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bg-BG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457200" y="1916832"/>
            <a:ext cx="840105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ru-RU" sz="2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 на одита</a:t>
            </a:r>
            <a:r>
              <a:rPr kumimoji="0" 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 се провери и оцени ефективността на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lang="bg-BG" sz="2200" noProof="0" dirty="0" smtClean="0">
                <a:solidFill>
                  <a:schemeClr val="accent1"/>
                </a:solidFill>
                <a:latin typeface="+mn-lt"/>
                <a:cs typeface="+mn-cs"/>
              </a:rPr>
              <a:t>   </a:t>
            </a:r>
            <a:r>
              <a:rPr kumimoji="0" lang="bg-BG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изпълнението и ефикасността на осигуряването на процедурите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администриране на нередности по оперативните програми,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kumimoji="0" lang="bg-BG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съфинансирани от СКФ;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900" b="0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defRPr/>
            </a:pPr>
            <a:r>
              <a:rPr lang="ru-RU" sz="2200" i="1" dirty="0" smtClean="0">
                <a:solidFill>
                  <a:schemeClr val="accent1"/>
                </a:solidFill>
                <a:latin typeface="+mn-lt"/>
                <a:cs typeface="+mn-cs"/>
              </a:rPr>
              <a:t>Основни констатации</a:t>
            </a: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:</a:t>
            </a:r>
          </a:p>
          <a:p>
            <a:pPr lvl="0">
              <a:defRPr/>
            </a:pP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   Установена </a:t>
            </a: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е тенденция за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подобряване на дейностите по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endParaRPr lang="bg-BG" sz="22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0"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регистриране </a:t>
            </a:r>
            <a:r>
              <a:rPr lang="ru-RU" sz="2200" dirty="0" smtClean="0">
                <a:solidFill>
                  <a:schemeClr val="accent1"/>
                </a:solidFill>
                <a:latin typeface="+mn-lt"/>
                <a:cs typeface="+mn-cs"/>
              </a:rPr>
              <a:t>и проверка на сигнали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за нередности;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установяване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,</a:t>
            </a:r>
          </a:p>
          <a:p>
            <a:pPr lvl="0"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регистриране и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докладване на нередности;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последващо </a:t>
            </a:r>
            <a:endParaRPr lang="bg-BG" sz="22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0"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проследяване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на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развитието на случаите;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възстановяване на </a:t>
            </a:r>
            <a:endParaRPr lang="bg-BG" sz="2200" dirty="0" smtClean="0">
              <a:solidFill>
                <a:schemeClr val="accent1"/>
              </a:solidFill>
              <a:latin typeface="+mn-lt"/>
              <a:cs typeface="+mn-cs"/>
            </a:endParaRPr>
          </a:p>
          <a:p>
            <a:pPr lvl="0">
              <a:defRPr/>
            </a:pP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 неправомерно</a:t>
            </a:r>
            <a:r>
              <a:rPr lang="en-US" sz="2200" dirty="0" smtClean="0">
                <a:solidFill>
                  <a:schemeClr val="accent1"/>
                </a:solidFill>
                <a:latin typeface="+mn-lt"/>
                <a:cs typeface="+mn-cs"/>
              </a:rPr>
              <a:t> </a:t>
            </a:r>
            <a:r>
              <a:rPr lang="bg-BG" sz="2200" dirty="0" smtClean="0">
                <a:solidFill>
                  <a:schemeClr val="accent1"/>
                </a:solidFill>
                <a:latin typeface="+mn-lt"/>
                <a:cs typeface="+mn-cs"/>
              </a:rPr>
              <a:t>изплатените суми</a:t>
            </a:r>
            <a:r>
              <a:rPr lang="bg-BG" sz="2000" dirty="0" smtClean="0">
                <a:solidFill>
                  <a:schemeClr val="accent1"/>
                </a:solidFill>
                <a:latin typeface="+mn-lt"/>
                <a:cs typeface="+mn-cs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endParaRPr kumimoji="0" lang="bg-BG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NAO_Present_B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BNAO_Present_BG</Template>
  <TotalTime>115</TotalTime>
  <Words>1664</Words>
  <Application>Microsoft Office PowerPoint</Application>
  <PresentationFormat>On-screen Show (4:3)</PresentationFormat>
  <Paragraphs>250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BNAO_Present_BG</vt:lpstr>
      <vt:lpstr>Опитът на Сметната палата при одити на изпълнението  на  средствата от ЕС</vt:lpstr>
      <vt:lpstr>Значение на средствата от ЕС за България</vt:lpstr>
      <vt:lpstr>Одити на изпълнението на  средствата от ЕС - СКФ</vt:lpstr>
      <vt:lpstr>Одити на изпълнението на  средствата от ЕС – СКФ (2)</vt:lpstr>
      <vt:lpstr>Одити на изпълнението на  средствата от ЕС</vt:lpstr>
      <vt:lpstr>Основни констатации от извършени одити на средствата от СКФ  (1)</vt:lpstr>
      <vt:lpstr>Основни констатации от извършени одити на средствата от СКФ, отразяващи се негативно върху ефективността на програмите и проектите (2)</vt:lpstr>
      <vt:lpstr>Основни констатации от извършени одити на средствата от СКФ, отразяващи се негативно върху ефективността на програмите и проектите (3)</vt:lpstr>
      <vt:lpstr>Администриране на нередности по ОП, съфинансирани от СКФ (одитиран период 01.01.2010 г.-30.06.2011 г.)</vt:lpstr>
      <vt:lpstr>Администриране на нередности по оперативните програми, съфинансирани от СКФ (2) </vt:lpstr>
      <vt:lpstr>Администриране на нередности по ОП, съфинансирани от СКФ (3)</vt:lpstr>
      <vt:lpstr>Паралелни одити, в които е участвала Сметната палата </vt:lpstr>
      <vt:lpstr>Опростяване на регулациите за СФ за периода от 01.01.2007 г. до 31.12.2011 г.</vt:lpstr>
      <vt:lpstr>Опростяване на регулациите за СФ (2) </vt:lpstr>
      <vt:lpstr>Опростяване на регулациите за СФ (3) </vt:lpstr>
      <vt:lpstr>Опростяване на регулациите за СФ (4)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Опитът на Сметната палата при одити на изпълнението  на  средствата от ЕС</dc:title>
  <dc:creator>Dept6</dc:creator>
  <cp:lastModifiedBy>Dept6</cp:lastModifiedBy>
  <cp:revision>39</cp:revision>
  <dcterms:created xsi:type="dcterms:W3CDTF">2013-10-23T06:48:18Z</dcterms:created>
  <dcterms:modified xsi:type="dcterms:W3CDTF">2013-10-23T08:44:49Z</dcterms:modified>
</cp:coreProperties>
</file>