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5146" r:id="rId1"/>
  </p:sldMasterIdLst>
  <p:notesMasterIdLst>
    <p:notesMasterId r:id="rId38"/>
  </p:notesMasterIdLst>
  <p:handoutMasterIdLst>
    <p:handoutMasterId r:id="rId39"/>
  </p:handoutMasterIdLst>
  <p:sldIdLst>
    <p:sldId id="425" r:id="rId2"/>
    <p:sldId id="629" r:id="rId3"/>
    <p:sldId id="630" r:id="rId4"/>
    <p:sldId id="631" r:id="rId5"/>
    <p:sldId id="632" r:id="rId6"/>
    <p:sldId id="633" r:id="rId7"/>
    <p:sldId id="634" r:id="rId8"/>
    <p:sldId id="638" r:id="rId9"/>
    <p:sldId id="639" r:id="rId10"/>
    <p:sldId id="640" r:id="rId11"/>
    <p:sldId id="635" r:id="rId12"/>
    <p:sldId id="641" r:id="rId13"/>
    <p:sldId id="642" r:id="rId14"/>
    <p:sldId id="643" r:id="rId15"/>
    <p:sldId id="644" r:id="rId16"/>
    <p:sldId id="645" r:id="rId17"/>
    <p:sldId id="648" r:id="rId18"/>
    <p:sldId id="649" r:id="rId19"/>
    <p:sldId id="646" r:id="rId20"/>
    <p:sldId id="647" r:id="rId21"/>
    <p:sldId id="650" r:id="rId22"/>
    <p:sldId id="651" r:id="rId23"/>
    <p:sldId id="652" r:id="rId24"/>
    <p:sldId id="653" r:id="rId25"/>
    <p:sldId id="654" r:id="rId26"/>
    <p:sldId id="655" r:id="rId27"/>
    <p:sldId id="656" r:id="rId28"/>
    <p:sldId id="657" r:id="rId29"/>
    <p:sldId id="658" r:id="rId30"/>
    <p:sldId id="659" r:id="rId31"/>
    <p:sldId id="660" r:id="rId32"/>
    <p:sldId id="661" r:id="rId33"/>
    <p:sldId id="662" r:id="rId34"/>
    <p:sldId id="663" r:id="rId35"/>
    <p:sldId id="665" r:id="rId36"/>
    <p:sldId id="664" r:id="rId37"/>
  </p:sldIdLst>
  <p:sldSz cx="9144000" cy="6858000" type="screen4x3"/>
  <p:notesSz cx="6662738" cy="98329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DBADAD"/>
    <a:srgbClr val="143B7B"/>
    <a:srgbClr val="00FFFF"/>
    <a:srgbClr val="F66708"/>
    <a:srgbClr val="010024"/>
    <a:srgbClr val="B2B2B2"/>
    <a:srgbClr val="86868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88164" autoAdjust="0"/>
  </p:normalViewPr>
  <p:slideViewPr>
    <p:cSldViewPr snapToGrid="0">
      <p:cViewPr>
        <p:scale>
          <a:sx n="66" d="100"/>
          <a:sy n="66" d="100"/>
        </p:scale>
        <p:origin x="-1602" y="-594"/>
      </p:cViewPr>
      <p:guideLst>
        <p:guide orient="horz" pos="1140"/>
        <p:guide orient="horz" pos="683"/>
        <p:guide orient="horz" pos="243"/>
        <p:guide pos="296"/>
        <p:guide pos="5473"/>
        <p:guide pos="3818"/>
        <p:guide pos="1942"/>
        <p:guide pos="2057"/>
        <p:guide pos="37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2088" y="2034"/>
      </p:cViewPr>
      <p:guideLst>
        <p:guide orient="horz" pos="3096"/>
        <p:guide pos="209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08920" y="9284165"/>
            <a:ext cx="2917477" cy="49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827" tIns="0" rIns="14827" bIns="0" numCol="1" anchor="b" anchorCtr="0" compatLnSpc="1">
            <a:prstTxWarp prst="textNoShape">
              <a:avLst/>
            </a:prstTxWarp>
          </a:bodyPr>
          <a:lstStyle>
            <a:lvl1pPr algn="ctr" defTabSz="512598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lvl1pPr>
          </a:lstStyle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bg-BG" dirty="0"/>
              <a:t>    </a:t>
            </a:r>
            <a:r>
              <a:rPr lang="en-US" dirty="0"/>
              <a:t>®</a:t>
            </a:r>
            <a:r>
              <a:rPr lang="en-GB" dirty="0"/>
              <a:t> </a:t>
            </a:r>
            <a:r>
              <a:rPr lang="bg-BG" sz="900" b="1" dirty="0"/>
              <a:t>Всички права запазени </a:t>
            </a:r>
            <a:endParaRPr lang="en-GB" sz="900" b="1" dirty="0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1" y="0"/>
            <a:ext cx="3525867" cy="41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510" tIns="45754" rIns="91510" bIns="45754"/>
          <a:lstStyle/>
          <a:p>
            <a:pPr defTabSz="913211">
              <a:defRPr/>
            </a:pPr>
            <a:endParaRPr lang="bg-BG" sz="1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9140" name="Group 10"/>
          <p:cNvGrpSpPr>
            <a:grpSpLocks/>
          </p:cNvGrpSpPr>
          <p:nvPr/>
        </p:nvGrpSpPr>
        <p:grpSpPr bwMode="auto">
          <a:xfrm>
            <a:off x="147820" y="9254287"/>
            <a:ext cx="580383" cy="578688"/>
            <a:chOff x="478" y="347"/>
            <a:chExt cx="62" cy="62"/>
          </a:xfrm>
        </p:grpSpPr>
        <p:sp>
          <p:nvSpPr>
            <p:cNvPr id="4107" name="Oval 11"/>
            <p:cNvSpPr>
              <a:spLocks noChangeAspect="1" noChangeArrowheads="1"/>
            </p:cNvSpPr>
            <p:nvPr/>
          </p:nvSpPr>
          <p:spPr bwMode="auto">
            <a:xfrm>
              <a:off x="478" y="347"/>
              <a:ext cx="62" cy="62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399"/>
                </a:spcAft>
                <a:buClr>
                  <a:schemeClr val="tx2"/>
                </a:buClr>
                <a:buSzPct val="80000"/>
                <a:buFontTx/>
                <a:buChar char="•"/>
                <a:defRPr/>
              </a:pPr>
              <a:endParaRPr lang="en-US" dirty="0"/>
            </a:p>
          </p:txBody>
        </p:sp>
        <p:pic>
          <p:nvPicPr>
            <p:cNvPr id="219147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6" y="358"/>
              <a:ext cx="46" cy="39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</p:grp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3774825" y="0"/>
            <a:ext cx="2887913" cy="49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400" tIns="0" rIns="19400" bIns="0"/>
          <a:lstStyle/>
          <a:p>
            <a:pPr algn="r" defTabSz="928982" eaLnBrk="0" hangingPunct="0">
              <a:defRPr/>
            </a:pPr>
            <a:endParaRPr lang="bg-BG" sz="1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4113" name="Rectangle 17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17254" y="9331340"/>
            <a:ext cx="2950152" cy="49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522" tIns="0" rIns="19522" bIns="0" numCol="1" anchor="b" anchorCtr="0" compatLnSpc="1">
            <a:prstTxWarp prst="textNoShape">
              <a:avLst/>
            </a:prstTxWarp>
          </a:bodyPr>
          <a:lstStyle>
            <a:lvl5pPr marL="1873737" lvl="4" algn="r" defTabSz="933713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lvl5pPr>
          </a:lstStyle>
          <a:p>
            <a:pPr lvl="4">
              <a:defRPr/>
            </a:pPr>
            <a:fld id="{E110C371-13F2-4091-B2A3-D424B9D23E57}" type="slidenum">
              <a:rPr lang="en-US"/>
              <a:pPr lvl="4">
                <a:defRPr/>
              </a:pPr>
              <a:t>‹#›</a:t>
            </a:fld>
            <a:endParaRPr lang="en-US" dirty="0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3858849" y="0"/>
            <a:ext cx="2803889" cy="51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977" tIns="0" rIns="19977" bIns="0"/>
          <a:lstStyle/>
          <a:p>
            <a:pPr algn="r" defTabSz="954219" eaLnBrk="0" hangingPunct="0">
              <a:lnSpc>
                <a:spcPct val="90000"/>
              </a:lnSpc>
              <a:spcBef>
                <a:spcPct val="50000"/>
              </a:spcBef>
              <a:spcAft>
                <a:spcPts val="399"/>
              </a:spcAft>
              <a:buClr>
                <a:schemeClr val="tx2"/>
              </a:buClr>
              <a:buSzPct val="80000"/>
              <a:buFontTx/>
              <a:buChar char="•"/>
              <a:defRPr/>
            </a:pPr>
            <a:endParaRPr lang="en-US" sz="1000" i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" name="Header Placeholder 9"/>
          <p:cNvSpPr>
            <a:spLocks noGrp="1"/>
          </p:cNvSpPr>
          <p:nvPr>
            <p:ph type="hdr" sz="quarter"/>
          </p:nvPr>
        </p:nvSpPr>
        <p:spPr>
          <a:xfrm>
            <a:off x="112031" y="113222"/>
            <a:ext cx="3678354" cy="380550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l">
              <a:defRPr sz="1000"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Проверки от регистрирани одитори на проекти, финансирани със средства от Европейските фондове и програми - проблеми и поуки</a:t>
            </a:r>
            <a:endParaRPr lang="bg-BG" dirty="0" smtClean="0">
              <a:solidFill>
                <a:schemeClr val="tx1">
                  <a:lumMod val="75000"/>
                </a:schemeClr>
              </a:solidFill>
              <a:latin typeface="Arial Narrow" pitchFamily="34" charset="0"/>
              <a:cs typeface="Times New Roman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3824618" y="113221"/>
            <a:ext cx="2710530" cy="34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600" tIns="0" rIns="18600" bIns="0"/>
          <a:lstStyle/>
          <a:p>
            <a:pPr algn="r" defTabSz="949013">
              <a:defRPr/>
            </a:pPr>
            <a:endParaRPr lang="en-US" sz="1000" i="1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73"/>
            <a:ext cx="3410724" cy="49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64" tIns="0" rIns="19064" bIns="0" numCol="1" anchor="t" anchorCtr="0" compatLnSpc="1">
            <a:prstTxWarp prst="textNoShape">
              <a:avLst/>
            </a:prstTxWarp>
          </a:bodyPr>
          <a:lstStyle>
            <a:lvl1pPr algn="l" defTabSz="91005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 i="1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ru-RU" dirty="0" smtClean="0"/>
              <a:t>Проверки от регистрирани одитори на проекти, финансирани със средства от Европейските фондове и програми - проблеми и поуки</a:t>
            </a:r>
            <a:endParaRPr lang="bg-BG" dirty="0" smtClean="0">
              <a:solidFill>
                <a:schemeClr val="tx1">
                  <a:lumMod val="75000"/>
                </a:schemeClr>
              </a:solidFill>
              <a:latin typeface="Arial Narrow" pitchFamily="34" charset="0"/>
              <a:cs typeface="Times New Roman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4825" y="-1573"/>
            <a:ext cx="2887913" cy="49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64" tIns="0" rIns="19064" bIns="0" numCol="1" anchor="t" anchorCtr="0" compatLnSpc="1">
            <a:prstTxWarp prst="textNoShape">
              <a:avLst/>
            </a:prstTxWarp>
          </a:bodyPr>
          <a:lstStyle>
            <a:lvl1pPr algn="r" defTabSz="949013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 i="1">
                <a:solidFill>
                  <a:schemeClr val="tx2"/>
                </a:solidFill>
                <a:cs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40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0588" y="746125"/>
            <a:ext cx="4892675" cy="3670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4825" y="9340776"/>
            <a:ext cx="2887913" cy="493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64" tIns="0" rIns="19064" bIns="0" numCol="1" anchor="b" anchorCtr="0" compatLnSpc="1">
            <a:prstTxWarp prst="textNoShape">
              <a:avLst/>
            </a:prstTxWarp>
          </a:bodyPr>
          <a:lstStyle>
            <a:lvl1pPr algn="r" defTabSz="910057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 i="1"/>
            </a:lvl1pPr>
          </a:lstStyle>
          <a:p>
            <a:pPr>
              <a:defRPr/>
            </a:pPr>
            <a:fld id="{F6954CD0-6E3A-4A62-971C-00DFC427F5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4"/>
          </p:nvPr>
        </p:nvSpPr>
        <p:spPr>
          <a:xfrm>
            <a:off x="0" y="9339204"/>
            <a:ext cx="2887913" cy="492199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l" eaLnBrk="0" hangingPunct="0">
              <a:lnSpc>
                <a:spcPct val="90000"/>
              </a:lnSpc>
              <a:spcBef>
                <a:spcPct val="50000"/>
              </a:spcBef>
              <a:spcAft>
                <a:spcPts val="399"/>
              </a:spcAft>
              <a:buClr>
                <a:schemeClr val="tx2"/>
              </a:buClr>
              <a:buSzPct val="80000"/>
              <a:buFontTx/>
              <a:buNone/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Notes Placeholder 10"/>
          <p:cNvSpPr>
            <a:spLocks noGrp="1"/>
          </p:cNvSpPr>
          <p:nvPr>
            <p:ph type="body" sz="quarter" idx="3"/>
          </p:nvPr>
        </p:nvSpPr>
        <p:spPr>
          <a:xfrm>
            <a:off x="665963" y="4670388"/>
            <a:ext cx="5330813" cy="4425074"/>
          </a:xfrm>
          <a:prstGeom prst="rect">
            <a:avLst/>
          </a:prstGeom>
        </p:spPr>
        <p:txBody>
          <a:bodyPr vert="horz" lIns="90187" tIns="45094" rIns="90187" bIns="4509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 bwMode="auto">
          <a:xfrm>
            <a:off x="0" y="9170943"/>
            <a:ext cx="2917477" cy="49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4827" tIns="0" rIns="14827" bIns="0" anchor="b"/>
          <a:lstStyle>
            <a:lvl1pPr algn="ctr" defTabSz="519718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000"/>
            </a:lvl1pPr>
          </a:lstStyle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bg-BG" dirty="0" smtClean="0"/>
              <a:t>    </a:t>
            </a:r>
            <a:r>
              <a:rPr lang="en-US" dirty="0" smtClean="0"/>
              <a:t>®</a:t>
            </a:r>
            <a:r>
              <a:rPr lang="en-GB" dirty="0" smtClean="0"/>
              <a:t> </a:t>
            </a:r>
            <a:r>
              <a:rPr lang="bg-BG" sz="900" b="1" dirty="0" smtClean="0"/>
              <a:t>Всички права запазени </a:t>
            </a:r>
            <a:endParaRPr lang="en-GB" sz="900" b="1" dirty="0"/>
          </a:p>
        </p:txBody>
      </p:sp>
      <p:grpSp>
        <p:nvGrpSpPr>
          <p:cNvPr id="140297" name="Group 10"/>
          <p:cNvGrpSpPr>
            <a:grpSpLocks/>
          </p:cNvGrpSpPr>
          <p:nvPr/>
        </p:nvGrpSpPr>
        <p:grpSpPr bwMode="auto">
          <a:xfrm>
            <a:off x="38901" y="9141066"/>
            <a:ext cx="580383" cy="578688"/>
            <a:chOff x="478" y="347"/>
            <a:chExt cx="62" cy="62"/>
          </a:xfrm>
        </p:grpSpPr>
        <p:sp>
          <p:nvSpPr>
            <p:cNvPr id="12" name="Oval 11"/>
            <p:cNvSpPr>
              <a:spLocks noChangeAspect="1" noChangeArrowheads="1"/>
            </p:cNvSpPr>
            <p:nvPr/>
          </p:nvSpPr>
          <p:spPr bwMode="auto">
            <a:xfrm>
              <a:off x="478" y="347"/>
              <a:ext cx="62" cy="62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399"/>
                </a:spcAft>
                <a:buClr>
                  <a:schemeClr val="tx2"/>
                </a:buClr>
                <a:buSzPct val="80000"/>
                <a:buFontTx/>
                <a:buChar char="•"/>
                <a:defRPr/>
              </a:pPr>
              <a:endParaRPr lang="en-US" dirty="0"/>
            </a:p>
          </p:txBody>
        </p:sp>
        <p:pic>
          <p:nvPicPr>
            <p:cNvPr id="140299" name="Picture 1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6" y="358"/>
              <a:ext cx="46" cy="39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defTabSz="91122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292100" indent="-101600" algn="l" defTabSz="91122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571500" indent="-88900" algn="l" defTabSz="91122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863600" indent="-101600" algn="l" defTabSz="91122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143000" indent="-88900" algn="l" defTabSz="91122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83084"/>
            <a:fld id="{CC7216B1-944F-4C8E-8632-42E40600058B}" type="slidenum">
              <a:rPr lang="en-US" smtClean="0"/>
              <a:pPr defTabSz="883084"/>
              <a:t>1</a:t>
            </a:fld>
            <a:endParaRPr lang="en-US" dirty="0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5357" y="4673533"/>
            <a:ext cx="4892024" cy="442350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bg-BG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Основни фази на одит методологията при проверки на отчети по проекти, финансирани от </a:t>
            </a:r>
            <a:r>
              <a:rPr lang="bg-BG" dirty="0"/>
              <a:t>Европейски фондове и други </a:t>
            </a:r>
            <a:r>
              <a:rPr lang="ru-RU" dirty="0"/>
              <a:t>международни институции</a:t>
            </a:r>
            <a:endParaRPr lang="bg-BG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141318" name="Date Placeholder 5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pPr defTabSz="948845"/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885357" y="4673533"/>
            <a:ext cx="4892024" cy="442350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136"/>
            <a:fld id="{022D40FB-15E0-4C41-A9C0-CA05F6271A3B}" type="slidenum">
              <a:rPr lang="en-US" smtClean="0"/>
              <a:pPr defTabSz="908136"/>
              <a:t>8</a:t>
            </a:fld>
            <a:endParaRPr lang="en-US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Основни фази на одит методологията при проверки на отчети по проекти, финансирани от </a:t>
            </a:r>
            <a:r>
              <a:rPr lang="bg-BG" dirty="0"/>
              <a:t>Европейски фондове и други </a:t>
            </a:r>
            <a:r>
              <a:rPr lang="ru-RU"/>
              <a:t>международни институции</a:t>
            </a:r>
            <a:endParaRPr lang="bg-BG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159750" name="Date Placeholder 5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pPr defTabSz="948845"/>
            <a:r>
              <a:rPr lang="en-US" dirty="0" smtClean="0"/>
              <a:t>ИДЕС Пловдив                                                                              18-19 декември 2012 г. 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885357" y="4673533"/>
            <a:ext cx="4892024" cy="442350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8136"/>
            <a:fld id="{DA211A16-90FA-422F-A3D1-E8F1934A807A}" type="slidenum">
              <a:rPr lang="en-US" smtClean="0"/>
              <a:pPr defTabSz="908136"/>
              <a:t>9</a:t>
            </a:fld>
            <a:endParaRPr lang="en-US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Основни фази на одит методологията при проверки на отчети по проекти, финансирани от </a:t>
            </a:r>
            <a:r>
              <a:rPr lang="bg-BG" dirty="0"/>
              <a:t>Европейски фондове и други </a:t>
            </a:r>
            <a:r>
              <a:rPr lang="ru-RU"/>
              <a:t>международни институции</a:t>
            </a:r>
            <a:endParaRPr lang="bg-BG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160774" name="Date Placeholder 5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pPr defTabSz="948845"/>
            <a:r>
              <a:rPr lang="en-US" dirty="0" smtClean="0"/>
              <a:t>ИДЕС Пловдив                                                                              18-19 декември 2012 г. 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6570"/>
            <a:fld id="{16DD6788-F717-4912-B550-88206E110FE3}" type="slidenum">
              <a:rPr lang="en-US" smtClean="0"/>
              <a:pPr defTabSz="906570"/>
              <a:t>10</a:t>
            </a:fld>
            <a:endParaRPr lang="en-US" dirty="0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5357" y="4673533"/>
            <a:ext cx="4892024" cy="442350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Основни фази на одит методологията при проверки на отчети по проекти, финансирани от </a:t>
            </a:r>
            <a:r>
              <a:rPr lang="bg-BG" dirty="0"/>
              <a:t>Европейски фондове и други </a:t>
            </a:r>
            <a:r>
              <a:rPr lang="ru-RU"/>
              <a:t>международни институции</a:t>
            </a:r>
            <a:endParaRPr lang="bg-BG" dirty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endParaRPr lang="en-US" dirty="0">
              <a:latin typeface="Arial" charset="0"/>
              <a:cs typeface="Arial" charset="0"/>
            </a:endParaRPr>
          </a:p>
        </p:txBody>
      </p:sp>
      <p:sp>
        <p:nvSpPr>
          <p:cNvPr id="161798" name="Date Placeholder 5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pPr defTabSz="948845"/>
            <a:r>
              <a:rPr lang="en-US" dirty="0" smtClean="0"/>
              <a:t>ИДЕС Пловдив                                                                              18-19 декември 2012 г. </a:t>
            </a:r>
            <a:endParaRPr lang="en-US" dirty="0" smtClean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587375"/>
            <a:ext cx="2055812" cy="51514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4025" y="587375"/>
            <a:ext cx="6015038" cy="51514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38"/>
          <p:cNvGrpSpPr>
            <a:grpSpLocks/>
          </p:cNvGrpSpPr>
          <p:nvPr/>
        </p:nvGrpSpPr>
        <p:grpSpPr bwMode="auto">
          <a:xfrm>
            <a:off x="8477250" y="152400"/>
            <a:ext cx="590550" cy="590550"/>
            <a:chOff x="478" y="347"/>
            <a:chExt cx="62" cy="62"/>
          </a:xfrm>
        </p:grpSpPr>
        <p:sp>
          <p:nvSpPr>
            <p:cNvPr id="5" name="Oval 1039"/>
            <p:cNvSpPr>
              <a:spLocks noChangeAspect="1" noChangeArrowheads="1"/>
            </p:cNvSpPr>
            <p:nvPr/>
          </p:nvSpPr>
          <p:spPr bwMode="auto">
            <a:xfrm>
              <a:off x="478" y="347"/>
              <a:ext cx="62" cy="62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pic>
          <p:nvPicPr>
            <p:cNvPr id="6" name="Picture 104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6" y="358"/>
              <a:ext cx="46" cy="39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</p:grpSp>
      <p:sp>
        <p:nvSpPr>
          <p:cNvPr id="7" name="Text Box 1041"/>
          <p:cNvSpPr txBox="1">
            <a:spLocks noChangeArrowheads="1"/>
          </p:cNvSpPr>
          <p:nvPr/>
        </p:nvSpPr>
        <p:spPr bwMode="auto">
          <a:xfrm>
            <a:off x="7491413" y="6491288"/>
            <a:ext cx="1652587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defTabSz="762000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bg-BG" sz="1800" dirty="0"/>
              <a:t> </a:t>
            </a:r>
            <a:fld id="{054838D8-AA29-460A-8347-5D4219241553}" type="slidenum">
              <a:rPr lang="en-GB" sz="1800"/>
              <a:pPr algn="r" defTabSz="762000">
                <a:lnSpc>
                  <a:spcPct val="10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lang="en-GB" sz="1800" dirty="0"/>
          </a:p>
        </p:txBody>
      </p:sp>
      <p:sp>
        <p:nvSpPr>
          <p:cNvPr id="8" name="Text Box 1035"/>
          <p:cNvSpPr txBox="1">
            <a:spLocks noChangeArrowheads="1"/>
          </p:cNvSpPr>
          <p:nvPr/>
        </p:nvSpPr>
        <p:spPr bwMode="auto">
          <a:xfrm>
            <a:off x="0" y="6273800"/>
            <a:ext cx="3938588" cy="5810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defTabSz="762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bg-BG" sz="1600" dirty="0"/>
              <a:t>Валя Йорданова, регистриран одитор </a:t>
            </a:r>
          </a:p>
          <a:p>
            <a:pPr defTabSz="762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bg-BG" sz="1600" dirty="0"/>
              <a:t>АФА, 2011</a:t>
            </a:r>
            <a:endParaRPr lang="en-GB" sz="1600" dirty="0"/>
          </a:p>
        </p:txBody>
      </p:sp>
      <p:sp>
        <p:nvSpPr>
          <p:cNvPr id="126979" name="Rectangle 1027"/>
          <p:cNvSpPr>
            <a:spLocks noGrp="1" noChangeArrowheads="1"/>
          </p:cNvSpPr>
          <p:nvPr>
            <p:ph type="ctrTitle" sz="quarter"/>
          </p:nvPr>
        </p:nvSpPr>
        <p:spPr>
          <a:xfrm>
            <a:off x="495300" y="1247775"/>
            <a:ext cx="8648700" cy="1724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26980" name="Rectangle 10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69900" y="3789363"/>
            <a:ext cx="8201025" cy="164623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grpSp>
        <p:nvGrpSpPr>
          <p:cNvPr id="9" name="Group 1038"/>
          <p:cNvGrpSpPr>
            <a:grpSpLocks/>
          </p:cNvGrpSpPr>
          <p:nvPr userDrawn="1"/>
        </p:nvGrpSpPr>
        <p:grpSpPr bwMode="auto">
          <a:xfrm>
            <a:off x="8477250" y="152400"/>
            <a:ext cx="590550" cy="590550"/>
            <a:chOff x="478" y="347"/>
            <a:chExt cx="62" cy="62"/>
          </a:xfrm>
        </p:grpSpPr>
        <p:sp>
          <p:nvSpPr>
            <p:cNvPr id="10" name="Oval 1039"/>
            <p:cNvSpPr>
              <a:spLocks noChangeAspect="1" noChangeArrowheads="1"/>
            </p:cNvSpPr>
            <p:nvPr/>
          </p:nvSpPr>
          <p:spPr bwMode="auto">
            <a:xfrm>
              <a:off x="478" y="347"/>
              <a:ext cx="62" cy="62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400"/>
                </a:spcAft>
                <a:buClr>
                  <a:schemeClr val="tx2"/>
                </a:buClr>
                <a:buSzPct val="80000"/>
                <a:buFontTx/>
                <a:buChar char="•"/>
                <a:defRPr/>
              </a:pPr>
              <a:endParaRPr lang="en-US" dirty="0"/>
            </a:p>
          </p:txBody>
        </p:sp>
        <p:pic>
          <p:nvPicPr>
            <p:cNvPr id="11" name="Picture 104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6" y="358"/>
              <a:ext cx="46" cy="39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</p:grpSp>
      <p:sp>
        <p:nvSpPr>
          <p:cNvPr id="12" name="Text Box 1041"/>
          <p:cNvSpPr txBox="1">
            <a:spLocks noChangeArrowheads="1"/>
          </p:cNvSpPr>
          <p:nvPr userDrawn="1"/>
        </p:nvSpPr>
        <p:spPr bwMode="auto">
          <a:xfrm>
            <a:off x="7491413" y="6491288"/>
            <a:ext cx="1652587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defTabSz="762000" eaLnBrk="0" hangingPunct="0">
              <a:spcBef>
                <a:spcPct val="50000"/>
              </a:spcBef>
              <a:defRPr/>
            </a:pPr>
            <a:r>
              <a:rPr lang="bg-BG" sz="1800" dirty="0"/>
              <a:t> </a:t>
            </a:r>
            <a:endParaRPr lang="en-GB" sz="1800" dirty="0"/>
          </a:p>
        </p:txBody>
      </p:sp>
      <p:sp>
        <p:nvSpPr>
          <p:cNvPr id="13" name="Text Box 1035"/>
          <p:cNvSpPr txBox="1">
            <a:spLocks noChangeArrowheads="1"/>
          </p:cNvSpPr>
          <p:nvPr userDrawn="1"/>
        </p:nvSpPr>
        <p:spPr bwMode="auto">
          <a:xfrm>
            <a:off x="0" y="5957888"/>
            <a:ext cx="3938588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defTabSz="762000" eaLnBrk="0" hangingPunct="0">
              <a:defRPr/>
            </a:pPr>
            <a:endParaRPr lang="bg-BG" sz="1600" dirty="0"/>
          </a:p>
          <a:p>
            <a:pPr defTabSz="762000" eaLnBrk="0" hangingPunct="0">
              <a:defRPr/>
            </a:pPr>
            <a:endParaRPr lang="en-GB" sz="1600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36538" y="6022975"/>
            <a:ext cx="22701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bg-BG" dirty="0"/>
              <a:t>АФА, 2012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4025" y="1589088"/>
            <a:ext cx="4035425" cy="4149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589088"/>
            <a:ext cx="4035425" cy="4149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D0000"/>
            </a:gs>
            <a:gs pos="100000">
              <a:srgbClr val="8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65138" y="587375"/>
            <a:ext cx="8199437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2595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4025" y="1589088"/>
            <a:ext cx="82232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25963" name="Text Box 1035"/>
          <p:cNvSpPr txBox="1">
            <a:spLocks noChangeArrowheads="1"/>
          </p:cNvSpPr>
          <p:nvPr/>
        </p:nvSpPr>
        <p:spPr bwMode="auto">
          <a:xfrm>
            <a:off x="7491413" y="6491288"/>
            <a:ext cx="1652587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defTabSz="762000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defRPr/>
            </a:pPr>
            <a:fld id="{0A12D6F0-70DE-4CDB-A384-6322E284B0BD}" type="slidenum">
              <a:rPr lang="en-GB" sz="1800"/>
              <a:pPr algn="r" defTabSz="762000">
                <a:lnSpc>
                  <a:spcPct val="100000"/>
                </a:lnSpc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lang="en-GB" sz="1800" dirty="0"/>
          </a:p>
        </p:txBody>
      </p:sp>
      <p:grpSp>
        <p:nvGrpSpPr>
          <p:cNvPr id="2" name="Group 1041"/>
          <p:cNvGrpSpPr>
            <a:grpSpLocks/>
          </p:cNvGrpSpPr>
          <p:nvPr/>
        </p:nvGrpSpPr>
        <p:grpSpPr bwMode="auto">
          <a:xfrm>
            <a:off x="8491538" y="109538"/>
            <a:ext cx="590550" cy="590550"/>
            <a:chOff x="478" y="347"/>
            <a:chExt cx="62" cy="62"/>
          </a:xfrm>
        </p:grpSpPr>
        <p:sp>
          <p:nvSpPr>
            <p:cNvPr id="125970" name="Oval 1042"/>
            <p:cNvSpPr>
              <a:spLocks noChangeAspect="1" noChangeArrowheads="1"/>
            </p:cNvSpPr>
            <p:nvPr/>
          </p:nvSpPr>
          <p:spPr bwMode="auto">
            <a:xfrm>
              <a:off x="478" y="347"/>
              <a:ext cx="62" cy="62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pic>
          <p:nvPicPr>
            <p:cNvPr id="1032" name="Picture 104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86" y="358"/>
              <a:ext cx="46" cy="39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</p:grpSp>
      <p:sp>
        <p:nvSpPr>
          <p:cNvPr id="9" name="Text Box 1035"/>
          <p:cNvSpPr txBox="1">
            <a:spLocks noChangeArrowheads="1"/>
          </p:cNvSpPr>
          <p:nvPr userDrawn="1"/>
        </p:nvSpPr>
        <p:spPr bwMode="auto">
          <a:xfrm>
            <a:off x="174170" y="6273800"/>
            <a:ext cx="3764417" cy="52322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762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bg-BG" sz="1400" i="1" dirty="0"/>
              <a:t>Валя Йорданова, регистриран одитор </a:t>
            </a:r>
          </a:p>
          <a:p>
            <a:pPr defTabSz="762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bg-BG" sz="1400" i="1" dirty="0" smtClean="0"/>
              <a:t>АФА</a:t>
            </a:r>
            <a:r>
              <a:rPr lang="bg-BG" sz="1400" i="1" baseline="0" dirty="0" smtClean="0"/>
              <a:t> ООД</a:t>
            </a:r>
            <a:endParaRPr lang="en-GB" sz="1400" i="1" dirty="0"/>
          </a:p>
        </p:txBody>
      </p:sp>
      <p:sp>
        <p:nvSpPr>
          <p:cNvPr id="10" name="Text Box 1035"/>
          <p:cNvSpPr txBox="1">
            <a:spLocks noChangeArrowheads="1"/>
          </p:cNvSpPr>
          <p:nvPr userDrawn="1"/>
        </p:nvSpPr>
        <p:spPr bwMode="auto">
          <a:xfrm>
            <a:off x="6894285" y="6320519"/>
            <a:ext cx="1901371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defTabSz="7620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bg-BG" sz="1400" i="1" dirty="0" smtClean="0"/>
              <a:t>28 октомври 2013 г.</a:t>
            </a:r>
            <a:endParaRPr lang="en-GB" sz="1400" i="1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147" r:id="rId1"/>
    <p:sldLayoutId id="2147485148" r:id="rId2"/>
    <p:sldLayoutId id="2147485149" r:id="rId3"/>
    <p:sldLayoutId id="2147485150" r:id="rId4"/>
    <p:sldLayoutId id="2147485151" r:id="rId5"/>
    <p:sldLayoutId id="2147485152" r:id="rId6"/>
    <p:sldLayoutId id="2147485153" r:id="rId7"/>
    <p:sldLayoutId id="2147485154" r:id="rId8"/>
    <p:sldLayoutId id="2147485155" r:id="rId9"/>
    <p:sldLayoutId id="2147485156" r:id="rId10"/>
    <p:sldLayoutId id="2147485157" r:id="rId11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2pPr>
      <a:lvl3pPr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3pPr>
      <a:lvl4pPr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4pPr>
      <a:lvl5pPr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5pPr>
      <a:lvl6pPr marL="457200"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6pPr>
      <a:lvl7pPr marL="914400"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7pPr>
      <a:lvl8pPr marL="1371600"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8pPr>
      <a:lvl9pPr marL="1828800" algn="ctr" rtl="0" eaLnBrk="1" fontAlgn="base" hangingPunct="1">
        <a:lnSpc>
          <a:spcPts val="4000"/>
        </a:lnSpc>
        <a:spcBef>
          <a:spcPct val="0"/>
        </a:spcBef>
        <a:spcAft>
          <a:spcPct val="0"/>
        </a:spcAft>
        <a:defRPr sz="4000" b="1">
          <a:solidFill>
            <a:srgbClr val="FFFFCC"/>
          </a:solidFill>
          <a:latin typeface="Arial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ct val="50000"/>
        </a:spcBef>
        <a:spcAft>
          <a:spcPts val="400"/>
        </a:spcAft>
        <a:buClr>
          <a:schemeClr val="tx1"/>
        </a:buClr>
        <a:buSzPct val="8000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31825" indent="-288925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2400">
          <a:solidFill>
            <a:schemeClr val="tx1"/>
          </a:solidFill>
          <a:latin typeface="+mn-lt"/>
        </a:defRPr>
      </a:lvl2pPr>
      <a:lvl3pPr marL="974725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3pPr>
      <a:lvl4pPr marL="1320800" indent="-231775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C8CBAF"/>
        </a:buClr>
        <a:buSzPct val="80000"/>
        <a:buChar char="•"/>
        <a:defRPr sz="2000">
          <a:solidFill>
            <a:schemeClr val="tx1"/>
          </a:solidFill>
          <a:latin typeface="+mn-lt"/>
        </a:defRPr>
      </a:lvl4pPr>
      <a:lvl5pPr marL="1600200" indent="-1651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C8CBAF"/>
        </a:buClr>
        <a:buSzPct val="80000"/>
        <a:buChar char="•"/>
        <a:defRPr sz="2000">
          <a:solidFill>
            <a:schemeClr val="tx1"/>
          </a:solidFill>
          <a:latin typeface="+mn-lt"/>
        </a:defRPr>
      </a:lvl5pPr>
      <a:lvl6pPr marL="2057400" indent="-1651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C8CBAF"/>
        </a:buClr>
        <a:buSzPct val="80000"/>
        <a:buChar char="•"/>
        <a:defRPr>
          <a:solidFill>
            <a:schemeClr val="tx1"/>
          </a:solidFill>
          <a:latin typeface="+mn-lt"/>
        </a:defRPr>
      </a:lvl6pPr>
      <a:lvl7pPr marL="2514600" indent="-1651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C8CBAF"/>
        </a:buClr>
        <a:buSzPct val="80000"/>
        <a:buChar char="•"/>
        <a:defRPr>
          <a:solidFill>
            <a:schemeClr val="tx1"/>
          </a:solidFill>
          <a:latin typeface="+mn-lt"/>
        </a:defRPr>
      </a:lvl7pPr>
      <a:lvl8pPr marL="2971800" indent="-1651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C8CBAF"/>
        </a:buClr>
        <a:buSzPct val="80000"/>
        <a:buChar char="•"/>
        <a:defRPr>
          <a:solidFill>
            <a:schemeClr val="tx1"/>
          </a:solidFill>
          <a:latin typeface="+mn-lt"/>
        </a:defRPr>
      </a:lvl8pPr>
      <a:lvl9pPr marL="3429000" indent="-1651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C8CBAF"/>
        </a:buClr>
        <a:buSzPct val="8000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22514" y="2670629"/>
            <a:ext cx="8106911" cy="1480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600" dirty="0"/>
              <a:t>Проверки от регистрирани одитори на проекти, финансирани със средства от Европейските фондове и програми - проблеми и поуки</a:t>
            </a:r>
            <a:endParaRPr lang="bg-BG" sz="3600" dirty="0">
              <a:solidFill>
                <a:schemeClr val="tx1">
                  <a:lumMod val="75000"/>
                </a:schemeClr>
              </a:solidFill>
              <a:latin typeface="Arial Narrow" pitchFamily="34" charset="0"/>
              <a:cs typeface="Times New Roman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32229" y="333834"/>
            <a:ext cx="8388577" cy="957942"/>
          </a:xfrm>
        </p:spPr>
        <p:txBody>
          <a:bodyPr/>
          <a:lstStyle/>
          <a:p>
            <a:pPr eaLnBrk="1" hangingPunct="1"/>
            <a:r>
              <a:rPr lang="en-US" sz="3000" dirty="0" smtClean="0"/>
              <a:t>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endParaRPr lang="en-GB" sz="3000" dirty="0" smtClean="0"/>
          </a:p>
        </p:txBody>
      </p:sp>
      <p:sp>
        <p:nvSpPr>
          <p:cNvPr id="33795" name="Rectangle 1027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>
          <a:xfrm>
            <a:off x="581025" y="2336800"/>
            <a:ext cx="7993063" cy="3313112"/>
          </a:xfrm>
        </p:spPr>
        <p:txBody>
          <a:bodyPr/>
          <a:lstStyle/>
          <a:p>
            <a:pPr marL="363538" indent="-1016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bg-BG" sz="2800" dirty="0" smtClean="0"/>
              <a:t>	</a:t>
            </a:r>
            <a:r>
              <a:rPr lang="bg-BG" sz="2600" dirty="0" smtClean="0"/>
              <a:t>Финансов контрол и одити на отчети на проекти по международни програми</a:t>
            </a:r>
            <a:endParaRPr lang="en-US" sz="2600" dirty="0" smtClean="0"/>
          </a:p>
          <a:p>
            <a:pPr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endParaRPr lang="bg-BG" sz="1100" dirty="0" smtClean="0"/>
          </a:p>
          <a:p>
            <a:pPr lvl="1" eaLnBrk="1" hangingPunct="1">
              <a:lnSpc>
                <a:spcPct val="80000"/>
              </a:lnSpc>
              <a:spcAft>
                <a:spcPts val="1200"/>
              </a:spcAft>
            </a:pPr>
            <a:r>
              <a:rPr lang="bg-BG" sz="2100" dirty="0" smtClean="0"/>
              <a:t>Вътрешен (вътрешен за бенефициента</a:t>
            </a:r>
            <a:r>
              <a:rPr lang="en-US" sz="2100" dirty="0" smtClean="0"/>
              <a:t> </a:t>
            </a:r>
            <a:r>
              <a:rPr lang="bg-BG" sz="2100" dirty="0" smtClean="0"/>
              <a:t>или управляващ орган по проекта, сертифициращ орган по проекта)  </a:t>
            </a:r>
          </a:p>
          <a:p>
            <a:pPr lvl="1" eaLnBrk="1" hangingPunct="1">
              <a:lnSpc>
                <a:spcPct val="80000"/>
              </a:lnSpc>
              <a:spcAft>
                <a:spcPts val="1200"/>
              </a:spcAft>
            </a:pPr>
            <a:r>
              <a:rPr lang="bg-BG" sz="2100" dirty="0" smtClean="0"/>
              <a:t>Сметна палата</a:t>
            </a:r>
          </a:p>
          <a:p>
            <a:pPr lvl="1" eaLnBrk="1" hangingPunct="1">
              <a:lnSpc>
                <a:spcPct val="80000"/>
              </a:lnSpc>
              <a:spcAft>
                <a:spcPts val="1200"/>
              </a:spcAft>
            </a:pPr>
            <a:r>
              <a:rPr lang="bg-BG" sz="2100" dirty="0" smtClean="0"/>
              <a:t>Изпълнителна агенция “Одит на средства на Европейския съюз”</a:t>
            </a:r>
          </a:p>
          <a:p>
            <a:pPr lvl="1" eaLnBrk="1" hangingPunct="1">
              <a:lnSpc>
                <a:spcPct val="80000"/>
              </a:lnSpc>
              <a:spcAft>
                <a:spcPts val="1200"/>
              </a:spcAft>
            </a:pPr>
            <a:r>
              <a:rPr lang="bg-BG" sz="2100" dirty="0" smtClean="0"/>
              <a:t>Външни независими одитори</a:t>
            </a:r>
            <a:endParaRPr lang="en-GB" sz="21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75779"/>
            <a:ext cx="8447313" cy="1204678"/>
          </a:xfrm>
        </p:spPr>
        <p:txBody>
          <a:bodyPr/>
          <a:lstStyle/>
          <a:p>
            <a:pPr marL="261938"/>
            <a:r>
              <a:rPr lang="en-US" sz="1900" dirty="0" smtClean="0">
                <a:latin typeface="Verdana"/>
              </a:rPr>
              <a:t>І</a:t>
            </a:r>
            <a:r>
              <a:rPr lang="bg-BG" sz="1900" dirty="0" smtClean="0">
                <a:latin typeface="Verdana"/>
              </a:rPr>
              <a:t>. </a:t>
            </a:r>
            <a:r>
              <a:rPr lang="bg-BG" sz="1900" dirty="0" smtClean="0"/>
              <a:t>Стандарти, прилагани при проверки на отчети по проекти, финансирани от Европейските фондове и други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bg-BG" sz="1900" dirty="0" smtClean="0"/>
              <a:t>международни институции</a:t>
            </a:r>
            <a:endParaRPr lang="en-US" sz="19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70629"/>
            <a:ext cx="7772400" cy="3701142"/>
          </a:xfrm>
        </p:spPr>
        <p:txBody>
          <a:bodyPr/>
          <a:lstStyle/>
          <a:p>
            <a:pPr marL="860425" lvl="1" indent="-457200" eaLnBrk="1" hangingPunct="1">
              <a:lnSpc>
                <a:spcPct val="80000"/>
              </a:lnSpc>
            </a:pPr>
            <a:r>
              <a:rPr lang="bg-BG" sz="2100" dirty="0" smtClean="0"/>
              <a:t>МОС 800 Конкретни съображения – одити на финансови отчети, изготвени в съответствие с рамки със специално предназначение</a:t>
            </a:r>
          </a:p>
          <a:p>
            <a:pPr marL="860425" lvl="1" indent="-457200" eaLnBrk="1" hangingPunct="1">
              <a:lnSpc>
                <a:spcPct val="80000"/>
              </a:lnSpc>
              <a:buFontTx/>
              <a:buNone/>
            </a:pPr>
            <a:endParaRPr lang="bg-BG" sz="2100" dirty="0" smtClean="0"/>
          </a:p>
          <a:p>
            <a:pPr marL="860425" lvl="1" indent="-457200" eaLnBrk="1" hangingPunct="1">
              <a:lnSpc>
                <a:spcPct val="80000"/>
              </a:lnSpc>
            </a:pPr>
            <a:r>
              <a:rPr lang="bg-BG" sz="2100" dirty="0" smtClean="0"/>
              <a:t>МСАИС 3000 Ангажименти за изразяване на сигурност, различни от одити или прегледи на историческа финансова информация</a:t>
            </a:r>
          </a:p>
          <a:p>
            <a:pPr marL="860425" lvl="1" indent="-457200" eaLnBrk="1" hangingPunct="1">
              <a:lnSpc>
                <a:spcPct val="80000"/>
              </a:lnSpc>
              <a:buFontTx/>
              <a:buNone/>
            </a:pPr>
            <a:endParaRPr lang="bg-BG" sz="2100" dirty="0" smtClean="0"/>
          </a:p>
          <a:p>
            <a:pPr marL="860425" lvl="1" indent="-457200" eaLnBrk="1" hangingPunct="1">
              <a:lnSpc>
                <a:spcPct val="80000"/>
              </a:lnSpc>
            </a:pPr>
            <a:r>
              <a:rPr lang="bg-BG" sz="2100" dirty="0" smtClean="0"/>
              <a:t>МСССУ 4400 Ангажименти за извършване на договорени процедури относно финансова информация</a:t>
            </a:r>
          </a:p>
          <a:p>
            <a:pPr marL="860425" lvl="1" indent="-457200" eaLnBrk="1" hangingPunct="1">
              <a:lnSpc>
                <a:spcPct val="80000"/>
              </a:lnSpc>
              <a:buFontTx/>
              <a:buNone/>
            </a:pPr>
            <a:endParaRPr lang="bg-BG" sz="2000" dirty="0" smtClean="0"/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6" y="246744"/>
            <a:ext cx="8222342" cy="1045032"/>
          </a:xfrm>
        </p:spPr>
        <p:txBody>
          <a:bodyPr/>
          <a:lstStyle/>
          <a:p>
            <a:pPr marL="261938">
              <a:lnSpc>
                <a:spcPts val="3000"/>
              </a:lnSpc>
            </a:pPr>
            <a:r>
              <a:rPr lang="en-US" sz="1900" dirty="0" smtClean="0">
                <a:latin typeface="Verdana"/>
              </a:rPr>
              <a:t>І</a:t>
            </a:r>
            <a:r>
              <a:rPr lang="bg-BG" sz="1900" dirty="0" smtClean="0">
                <a:latin typeface="Verdana"/>
              </a:rPr>
              <a:t>. </a:t>
            </a:r>
            <a:r>
              <a:rPr lang="bg-BG" sz="1900" dirty="0" smtClean="0"/>
              <a:t>Стандарти, прилагани при проверки на отчети по проекти, финансирани от Европейските фондове и други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bg-BG" sz="1900" dirty="0" smtClean="0"/>
              <a:t>международни институции</a:t>
            </a:r>
            <a:endParaRPr lang="en-US" sz="19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571" y="1886857"/>
            <a:ext cx="8084458" cy="4151087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900" b="1" u="sng" dirty="0" smtClean="0"/>
              <a:t>Насоки на управляващите органи за проверки от регистрирани</a:t>
            </a: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900" b="1" u="sng" dirty="0" smtClean="0"/>
              <a:t>одитори на проекти, финансирани от Европейски фондове</a:t>
            </a: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1900" b="1" u="sng" dirty="0" smtClean="0"/>
              <a:t>(</a:t>
            </a:r>
            <a:r>
              <a:rPr lang="bg-BG" sz="1900" b="1" u="sng" dirty="0" smtClean="0"/>
              <a:t>приложими стандарти</a:t>
            </a:r>
            <a:r>
              <a:rPr lang="en-US" sz="1900" b="1" u="sng" dirty="0" smtClean="0"/>
              <a:t>)</a:t>
            </a:r>
            <a:endParaRPr lang="bg-BG" sz="1900" b="1" u="sng" dirty="0" smtClean="0"/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bg-BG" sz="800" dirty="0" smtClean="0"/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000" i="1" dirty="0" smtClean="0"/>
              <a:t>Прилагане на МСССУ 4400 се изисква за: 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Регионално развитие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Развитие на човешките ресурси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Развитие на конкурентоспособността на българската икономика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Административен капацитет</a:t>
            </a:r>
          </a:p>
          <a:p>
            <a:pPr marL="860425" lvl="1" indent="-457200" eaLnBrk="1" hangingPunct="1">
              <a:lnSpc>
                <a:spcPct val="80000"/>
              </a:lnSpc>
              <a:buFontTx/>
              <a:buNone/>
              <a:defRPr/>
            </a:pPr>
            <a:endParaRPr lang="bg-BG" sz="800" dirty="0" smtClean="0"/>
          </a:p>
          <a:p>
            <a:pPr marL="342900" lvl="1" indent="-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000" i="1" dirty="0" smtClean="0"/>
              <a:t>Прилагане на МСАИС 3000 се изисква за: 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Околна среда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endParaRPr lang="bg-BG" sz="800" dirty="0" smtClean="0"/>
          </a:p>
          <a:p>
            <a:pPr marL="342900" lvl="1" indent="-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000" i="1" dirty="0" smtClean="0"/>
              <a:t>Няма изрични насоки на УО за приложение на конкретен</a:t>
            </a:r>
          </a:p>
          <a:p>
            <a:pPr marL="342900" lvl="1" indent="-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000" i="1" dirty="0" smtClean="0"/>
              <a:t>стандарт за: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Техническа помощ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Транспорт</a:t>
            </a:r>
          </a:p>
          <a:p>
            <a:pPr marL="860425" lvl="1" indent="-457200" eaLnBrk="1" hangingPunct="1">
              <a:lnSpc>
                <a:spcPct val="80000"/>
              </a:lnSpc>
              <a:defRPr/>
            </a:pPr>
            <a:r>
              <a:rPr lang="bg-BG" sz="1700" dirty="0" smtClean="0"/>
              <a:t>ОП Развитие на сектор Рибарство</a:t>
            </a:r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" y="246743"/>
            <a:ext cx="8207829" cy="1378857"/>
          </a:xfrm>
        </p:spPr>
        <p:txBody>
          <a:bodyPr/>
          <a:lstStyle/>
          <a:p>
            <a:pPr marL="174625">
              <a:lnSpc>
                <a:spcPts val="3000"/>
              </a:lnSpc>
            </a:pPr>
            <a:r>
              <a:rPr lang="en-US" sz="1900" dirty="0" smtClean="0">
                <a:latin typeface="Verdana"/>
              </a:rPr>
              <a:t>І</a:t>
            </a:r>
            <a:r>
              <a:rPr lang="bg-BG" sz="1900" dirty="0" smtClean="0">
                <a:latin typeface="Verdana"/>
              </a:rPr>
              <a:t>. </a:t>
            </a:r>
            <a:r>
              <a:rPr lang="bg-BG" sz="1900" dirty="0" smtClean="0"/>
              <a:t>Стандарти, прилагани при проверки на отчети по проекти, финансирани от Европейските фондове и други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bg-BG" sz="1900" dirty="0" smtClean="0"/>
              <a:t>международни институции</a:t>
            </a:r>
            <a:endParaRPr lang="en-US" sz="19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75544"/>
            <a:ext cx="7772400" cy="3860800"/>
          </a:xfrm>
        </p:spPr>
        <p:txBody>
          <a:bodyPr/>
          <a:lstStyle/>
          <a:p>
            <a:pPr marL="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100" u="sng" dirty="0" smtClean="0"/>
              <a:t>Приложими стандарти за проверки на отчети по проекти,</a:t>
            </a:r>
          </a:p>
          <a:p>
            <a:pPr marL="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100" u="sng" dirty="0" smtClean="0"/>
              <a:t>финансирани от други международни институции</a:t>
            </a:r>
          </a:p>
          <a:p>
            <a:pPr marL="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bg-BG" sz="800" dirty="0" smtClean="0"/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800" dirty="0" smtClean="0"/>
              <a:t>Предприятията-бен</a:t>
            </a:r>
            <a:r>
              <a:rPr lang="en-US" sz="1800" dirty="0" smtClean="0"/>
              <a:t>e</a:t>
            </a:r>
            <a:r>
              <a:rPr lang="bg-BG" sz="1800" dirty="0" smtClean="0"/>
              <a:t>фициенти по проекти финансирани от други</a:t>
            </a: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800" dirty="0" smtClean="0"/>
              <a:t>международни програми изготвят финансови отчети в съответствие с</a:t>
            </a: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800" dirty="0" smtClean="0"/>
              <a:t>рамката със специално предназначение – обичайно има разпоредби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800" dirty="0" smtClean="0"/>
              <a:t>за правилата за финансовото отчитане в договор, като например</a:t>
            </a:r>
            <a:r>
              <a:rPr lang="en-US" sz="1800" dirty="0" smtClean="0"/>
              <a:t> </a:t>
            </a:r>
            <a:r>
              <a:rPr lang="bg-BG" sz="1800" dirty="0" smtClean="0"/>
              <a:t>договор</a:t>
            </a:r>
            <a:r>
              <a:rPr lang="en-US" sz="1800" dirty="0" smtClean="0"/>
              <a:t> </a:t>
            </a:r>
            <a:r>
              <a:rPr lang="bg-BG" sz="1800" dirty="0" smtClean="0"/>
              <a:t>за заем или безвъзмездна помощ по проект.</a:t>
            </a:r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bg-BG" sz="2200" i="1" dirty="0" smtClean="0"/>
          </a:p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1800" i="1" dirty="0" smtClean="0"/>
              <a:t>Прилагане на МОС 800 се изисква обичайно при:</a:t>
            </a:r>
          </a:p>
          <a:p>
            <a:pPr marL="860425" lvl="1" indent="-457200" algn="just" eaLnBrk="1" hangingPunct="1">
              <a:defRPr/>
            </a:pPr>
            <a:r>
              <a:rPr lang="bg-BG" sz="1800" dirty="0" smtClean="0"/>
              <a:t>Проекти, финансирани от Световната банка за възстановяване и развитие </a:t>
            </a:r>
            <a:r>
              <a:rPr lang="en-US" sz="1800" dirty="0" smtClean="0"/>
              <a:t>(IBRD)</a:t>
            </a:r>
          </a:p>
          <a:p>
            <a:pPr marL="860425" lvl="1" indent="-457200" algn="just" eaLnBrk="1" hangingPunct="1">
              <a:defRPr/>
            </a:pPr>
            <a:r>
              <a:rPr lang="bg-BG" sz="1800" dirty="0" smtClean="0"/>
              <a:t>Проекти, финансирани от Европейската банка за възстановяване и развитие </a:t>
            </a:r>
            <a:r>
              <a:rPr lang="en-US" sz="1800" dirty="0" smtClean="0"/>
              <a:t>(EBRD)</a:t>
            </a:r>
            <a:endParaRPr lang="bg-BG" sz="1800" dirty="0" smtClean="0"/>
          </a:p>
          <a:p>
            <a:pPr marL="342900" lvl="1" indent="-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bg-BG" sz="2400" dirty="0" smtClean="0"/>
          </a:p>
          <a:p>
            <a:pPr marL="342900" lvl="1" indent="-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bg-BG" sz="2000" i="1" dirty="0" smtClean="0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" y="246743"/>
            <a:ext cx="8207829" cy="1320801"/>
          </a:xfrm>
        </p:spPr>
        <p:txBody>
          <a:bodyPr/>
          <a:lstStyle/>
          <a:p>
            <a:pPr marL="174625">
              <a:lnSpc>
                <a:spcPts val="3000"/>
              </a:lnSpc>
            </a:pPr>
            <a:r>
              <a:rPr lang="en-US" sz="1900" dirty="0" smtClean="0">
                <a:latin typeface="Verdana"/>
              </a:rPr>
              <a:t>І</a:t>
            </a:r>
            <a:r>
              <a:rPr lang="bg-BG" sz="1900" dirty="0" smtClean="0">
                <a:latin typeface="Verdana"/>
              </a:rPr>
              <a:t>. </a:t>
            </a:r>
            <a:r>
              <a:rPr lang="bg-BG" sz="1900" dirty="0" smtClean="0"/>
              <a:t>Стандарти, прилагани при проверки на отчети по проекти, финансирани от Европейските фондове и други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bg-BG" sz="1900" dirty="0" smtClean="0"/>
              <a:t>международни институции</a:t>
            </a:r>
            <a:endParaRPr lang="en-US" sz="1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2119086"/>
            <a:ext cx="8117115" cy="3468915"/>
          </a:xfrm>
        </p:spPr>
        <p:txBody>
          <a:bodyPr/>
          <a:lstStyle/>
          <a:p>
            <a:pPr marL="342900" lvl="1" indent="-34290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200" dirty="0" smtClean="0"/>
              <a:t>Общи изисквания на МОС 800, МСАИС 3000 и МСССУ 4400</a:t>
            </a: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bg-BG" sz="2200" dirty="0" smtClean="0"/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Определяне на целите, обхвата и условията на ангажимента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Приемане на ангажимента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Планиране на ангажимента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Изпълнение на ангажимента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Приключване на ангажимента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Документиране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Докладване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bg-BG" sz="2200" dirty="0" smtClean="0"/>
              <a:t>Спазване на етични принципи</a:t>
            </a: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6" y="275771"/>
            <a:ext cx="8193314" cy="1204686"/>
          </a:xfrm>
        </p:spPr>
        <p:txBody>
          <a:bodyPr/>
          <a:lstStyle/>
          <a:p>
            <a:pPr marL="261938">
              <a:lnSpc>
                <a:spcPts val="3000"/>
              </a:lnSpc>
            </a:pPr>
            <a:r>
              <a:rPr lang="en-US" sz="1900" dirty="0" smtClean="0">
                <a:latin typeface="Verdana"/>
              </a:rPr>
              <a:t>І</a:t>
            </a:r>
            <a:r>
              <a:rPr lang="bg-BG" sz="1900" dirty="0" smtClean="0">
                <a:latin typeface="Verdana"/>
              </a:rPr>
              <a:t>. </a:t>
            </a:r>
            <a:r>
              <a:rPr lang="bg-BG" sz="1900" dirty="0" smtClean="0"/>
              <a:t>Стандарти, прилагани при проверки на отчети по проекти, финансирани от Европейските фондове и други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bg-BG" sz="1900" dirty="0" smtClean="0"/>
              <a:t>международни институции</a:t>
            </a:r>
            <a:endParaRPr lang="en-US" sz="19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15885"/>
            <a:ext cx="7772400" cy="4296229"/>
          </a:xfrm>
        </p:spPr>
        <p:txBody>
          <a:bodyPr/>
          <a:lstStyle/>
          <a:p>
            <a:pPr marL="342900" lvl="1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300" dirty="0" smtClean="0"/>
              <a:t>Специфика на стандартите: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100" dirty="0" smtClean="0"/>
              <a:t>Ангажименти за изразяване на сигурност 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100" dirty="0" smtClean="0"/>
              <a:t>       МОС 800 и МСАИС 3000</a:t>
            </a:r>
          </a:p>
          <a:p>
            <a:pPr marL="514350" lvl="1" indent="-514350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100" dirty="0" smtClean="0"/>
              <a:t>Цел: </a:t>
            </a:r>
            <a:r>
              <a:rPr lang="bg-BG" sz="1750" dirty="0" smtClean="0"/>
              <a:t>Изразяване на одиторско мнение/заключение от регистрирания одитор относно резултата от оценката или измерването на даден предмет спрямо определени критерии. Потребителите на доклада разчитат на даденото уверение </a:t>
            </a:r>
            <a:r>
              <a:rPr lang="en-US" sz="1750" dirty="0" smtClean="0"/>
              <a:t>(</a:t>
            </a:r>
            <a:r>
              <a:rPr lang="bg-BG" sz="1750" dirty="0" smtClean="0"/>
              <a:t>сигурност</a:t>
            </a:r>
            <a:r>
              <a:rPr lang="en-US" sz="1750" dirty="0" smtClean="0"/>
              <a:t>)</a:t>
            </a:r>
            <a:r>
              <a:rPr lang="bg-BG" sz="1750" dirty="0" smtClean="0"/>
              <a:t> на регистрирания одитор.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2100" dirty="0" smtClean="0"/>
              <a:t>Ангажимент за свързани по съдържание услуги</a:t>
            </a:r>
          </a:p>
          <a:p>
            <a:pPr marL="514350" lvl="1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100" dirty="0" smtClean="0"/>
              <a:t>	МСССУ 4400</a:t>
            </a:r>
          </a:p>
          <a:p>
            <a:pPr marL="514350" lvl="1" indent="-514350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bg-BG" sz="2100" dirty="0" smtClean="0"/>
              <a:t>Цел: </a:t>
            </a:r>
            <a:r>
              <a:rPr lang="bg-BG" sz="1750" dirty="0" smtClean="0"/>
              <a:t>Извършване тематична проверка по договорени процедури от одиторско естество и формиране на констатации. Потребителите на доклада преценяват сами за себе си процедурите и докладваните от регистрирания одитор констатации, но формират сами свои собствени заключения.</a:t>
            </a: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261260"/>
            <a:ext cx="8193314" cy="1407886"/>
          </a:xfrm>
        </p:spPr>
        <p:txBody>
          <a:bodyPr/>
          <a:lstStyle/>
          <a:p>
            <a:r>
              <a:rPr lang="bg-BG" sz="2000" dirty="0" smtClean="0"/>
              <a:t> </a:t>
            </a:r>
            <a:r>
              <a:rPr lang="en-US" sz="2000" dirty="0" smtClean="0">
                <a:latin typeface="Verdana"/>
              </a:rPr>
              <a:t>І</a:t>
            </a:r>
            <a:r>
              <a:rPr lang="bg-BG" sz="2000" dirty="0" smtClean="0">
                <a:latin typeface="Verdana"/>
              </a:rPr>
              <a:t>. </a:t>
            </a:r>
            <a:r>
              <a:rPr lang="bg-BG" sz="2000" dirty="0" smtClean="0"/>
              <a:t>Фази на провеждане на ангажименти съгласно </a:t>
            </a:r>
            <a:br>
              <a:rPr lang="bg-BG" sz="2000" dirty="0" smtClean="0"/>
            </a:br>
            <a:r>
              <a:rPr lang="bg-BG" sz="2000" dirty="0" smtClean="0"/>
              <a:t>МСССУ 4400, МСАИС 3000 и МОС 800 – прилики и различия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04571"/>
            <a:ext cx="7772400" cy="391522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r>
              <a:rPr lang="bg-BG" sz="2400" dirty="0" smtClean="0"/>
              <a:t>Фаза </a:t>
            </a:r>
            <a:r>
              <a:rPr lang="en-US" sz="2400" dirty="0" smtClean="0"/>
              <a:t>I</a:t>
            </a:r>
            <a:r>
              <a:rPr lang="bg-BG" sz="2400" dirty="0" smtClean="0"/>
              <a:t> - Определяне на обхвата, целите и задачите на</a:t>
            </a:r>
            <a:r>
              <a:rPr lang="en-US" sz="2400" dirty="0" smtClean="0"/>
              <a:t> </a:t>
            </a:r>
            <a:r>
              <a:rPr lang="bg-BG" sz="2400" dirty="0" smtClean="0"/>
              <a:t>   	ангажимента</a:t>
            </a:r>
            <a:endParaRPr lang="en-GB" sz="2400" dirty="0" smtClean="0"/>
          </a:p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endParaRPr lang="bg-BG" sz="2400" dirty="0" smtClean="0"/>
          </a:p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r>
              <a:rPr lang="bg-BG" sz="2400" dirty="0" smtClean="0"/>
              <a:t>Фаза </a:t>
            </a:r>
            <a:r>
              <a:rPr lang="en-US" sz="2400" dirty="0" smtClean="0"/>
              <a:t>II</a:t>
            </a:r>
            <a:r>
              <a:rPr lang="bg-BG" sz="2400" dirty="0" smtClean="0"/>
              <a:t> - Планиране на ангажимента</a:t>
            </a:r>
            <a:endParaRPr lang="en-GB" sz="2400" dirty="0" smtClean="0"/>
          </a:p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endParaRPr lang="bg-BG" sz="2400" dirty="0" smtClean="0"/>
          </a:p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r>
              <a:rPr lang="bg-BG" sz="2400" dirty="0" smtClean="0"/>
              <a:t>Фаза </a:t>
            </a:r>
            <a:r>
              <a:rPr lang="en-US" sz="2400" dirty="0" smtClean="0"/>
              <a:t>III - </a:t>
            </a:r>
            <a:r>
              <a:rPr lang="bg-BG" sz="2400" dirty="0" smtClean="0"/>
              <a:t>Изпълнение на ангажимента</a:t>
            </a:r>
            <a:endParaRPr lang="en-GB" sz="2400" dirty="0" smtClean="0"/>
          </a:p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endParaRPr lang="bg-BG" sz="2400" dirty="0" smtClean="0"/>
          </a:p>
          <a:p>
            <a:pPr>
              <a:lnSpc>
                <a:spcPct val="100000"/>
              </a:lnSpc>
              <a:spcBef>
                <a:spcPts val="400"/>
              </a:spcBef>
              <a:buFontTx/>
              <a:buNone/>
            </a:pPr>
            <a:r>
              <a:rPr lang="bg-BG" sz="2400" dirty="0" smtClean="0"/>
              <a:t>Фаза </a:t>
            </a:r>
            <a:r>
              <a:rPr lang="en-US" sz="2400" dirty="0" smtClean="0"/>
              <a:t>IV - </a:t>
            </a:r>
            <a:r>
              <a:rPr lang="bg-BG" sz="2400" dirty="0" smtClean="0"/>
              <a:t>Приключване на ангажимента</a:t>
            </a:r>
          </a:p>
          <a:p>
            <a:pPr>
              <a:buFontTx/>
              <a:buNone/>
            </a:pPr>
            <a:endParaRPr lang="bg-BG" dirty="0" smtClean="0"/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685" y="304799"/>
            <a:ext cx="7772400" cy="1886857"/>
          </a:xfrm>
        </p:spPr>
        <p:txBody>
          <a:bodyPr/>
          <a:lstStyle/>
          <a:p>
            <a:r>
              <a:rPr lang="en-US" sz="2800" dirty="0" smtClean="0"/>
              <a:t>II. </a:t>
            </a:r>
            <a:r>
              <a:rPr lang="bg-BG" sz="2800" dirty="0" smtClean="0"/>
              <a:t>Основни проблеми на настоящия програмен период 2007-2013 г. - 1</a:t>
            </a:r>
            <a:r>
              <a:rPr lang="bg-BG" dirty="0" smtClean="0"/>
              <a:t/>
            </a:r>
            <a:br>
              <a:rPr lang="bg-BG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59428"/>
            <a:ext cx="7772400" cy="4060371"/>
          </a:xfrm>
        </p:spPr>
        <p:txBody>
          <a:bodyPr/>
          <a:lstStyle/>
          <a:p>
            <a:pPr marL="514350" indent="-514350">
              <a:buNone/>
            </a:pPr>
            <a:r>
              <a:rPr lang="en-US" sz="2400" dirty="0" smtClean="0"/>
              <a:t>1. 	</a:t>
            </a:r>
            <a:r>
              <a:rPr lang="bg-BG" sz="2400" dirty="0" smtClean="0"/>
              <a:t>Процедури и документи по избор на регистриран </a:t>
            </a:r>
            <a:r>
              <a:rPr lang="bg-BG" sz="2400" dirty="0" err="1" smtClean="0"/>
              <a:t>одитор</a:t>
            </a:r>
            <a:endParaRPr lang="bg-BG" sz="2400" dirty="0" smtClean="0"/>
          </a:p>
          <a:p>
            <a:pPr marL="514350" indent="-514350">
              <a:buNone/>
            </a:pPr>
            <a:r>
              <a:rPr lang="en-US" sz="2400" dirty="0" smtClean="0"/>
              <a:t>2. 	</a:t>
            </a:r>
            <a:r>
              <a:rPr lang="bg-BG" sz="2400" dirty="0" smtClean="0"/>
              <a:t>Налагани образци на документи при договаряне на обхвата и вида на ангажименти и процедурите за изпълнение</a:t>
            </a:r>
          </a:p>
          <a:p>
            <a:pPr marL="514350" indent="-514350">
              <a:buNone/>
            </a:pPr>
            <a:r>
              <a:rPr lang="en-US" sz="2400" dirty="0" smtClean="0"/>
              <a:t>3. 	</a:t>
            </a:r>
            <a:r>
              <a:rPr lang="bg-BG" sz="2400" dirty="0" smtClean="0"/>
              <a:t>Неунифицираност на указанията и изискванията на УО/МЗ за вида, начина и сроковете на изпълнението на ангажимента на регистрирания </a:t>
            </a:r>
            <a:r>
              <a:rPr lang="bg-BG" sz="2400" dirty="0" err="1" smtClean="0"/>
              <a:t>одитор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059543"/>
          </a:xfrm>
        </p:spPr>
        <p:txBody>
          <a:bodyPr/>
          <a:lstStyle/>
          <a:p>
            <a:r>
              <a:rPr lang="en-US" sz="2800" dirty="0" smtClean="0"/>
              <a:t>II. </a:t>
            </a:r>
            <a:r>
              <a:rPr lang="bg-BG" sz="2800" dirty="0" smtClean="0"/>
              <a:t>Основни проблеми на настоящия програмен период 2007-2013 г. - 2</a:t>
            </a:r>
            <a:endParaRPr lang="en-US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00"/>
            <a:ext cx="7772400" cy="4292600"/>
          </a:xfrm>
        </p:spPr>
        <p:txBody>
          <a:bodyPr/>
          <a:lstStyle/>
          <a:p>
            <a:pPr>
              <a:buNone/>
            </a:pPr>
            <a:r>
              <a:rPr lang="bg-BG" sz="2400" dirty="0" smtClean="0"/>
              <a:t>4. Липса на координация и сътрудничество между СО, УО/МЗ и ИДЕС</a:t>
            </a:r>
          </a:p>
          <a:p>
            <a:pPr>
              <a:buNone/>
            </a:pPr>
            <a:r>
              <a:rPr lang="bg-BG" sz="2400" dirty="0" smtClean="0"/>
              <a:t>5. Неразбиране и недостатъчно обучение  на служителите на УО/МЗ за характера и работата на регистрираните </a:t>
            </a:r>
            <a:r>
              <a:rPr lang="bg-BG" sz="2400" dirty="0" err="1" smtClean="0"/>
              <a:t>одитори</a:t>
            </a:r>
            <a:endParaRPr lang="bg-BG" sz="2400" dirty="0" smtClean="0"/>
          </a:p>
          <a:p>
            <a:pPr>
              <a:buNone/>
            </a:pPr>
            <a:r>
              <a:rPr lang="bg-BG" sz="2400" dirty="0" smtClean="0"/>
              <a:t>6. Състояние на отчетността и неразбиране на бенефициентите за характера на работата на регистрираните </a:t>
            </a:r>
            <a:r>
              <a:rPr lang="bg-BG" sz="2400" dirty="0" err="1" smtClean="0"/>
              <a:t>одитори</a:t>
            </a:r>
            <a:endParaRPr lang="bg-BG" sz="2400" dirty="0" smtClean="0"/>
          </a:p>
          <a:p>
            <a:pPr>
              <a:buNone/>
            </a:pPr>
            <a:r>
              <a:rPr lang="bg-BG" sz="2400" dirty="0" smtClean="0"/>
              <a:t>7. Формализиране на политиките на ИДЕС за работа на регистрираните одитори по ОП и други международни институции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7" y="203202"/>
            <a:ext cx="8193314" cy="1233712"/>
          </a:xfrm>
        </p:spPr>
        <p:txBody>
          <a:bodyPr/>
          <a:lstStyle/>
          <a:p>
            <a:pPr defTabSz="536575">
              <a:lnSpc>
                <a:spcPct val="100000"/>
              </a:lnSpc>
              <a:tabLst>
                <a:tab pos="536575" algn="l"/>
              </a:tabLst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 </a:t>
            </a:r>
            <a:br>
              <a:rPr lang="bg-BG" sz="2600" dirty="0" smtClean="0"/>
            </a:br>
            <a:r>
              <a:rPr lang="bg-BG" sz="1000" dirty="0" smtClean="0"/>
              <a:t> </a:t>
            </a:r>
            <a:r>
              <a:rPr lang="bg-BG" sz="2600" dirty="0" smtClean="0"/>
              <a:t/>
            </a:r>
            <a:br>
              <a:rPr lang="bg-BG" sz="2600" dirty="0" smtClean="0"/>
            </a:br>
            <a:r>
              <a:rPr lang="en-US" sz="2600" dirty="0" smtClean="0"/>
              <a:t>     </a:t>
            </a:r>
            <a:r>
              <a:rPr lang="bg-BG" sz="1800" dirty="0" smtClean="0"/>
              <a:t>1. Процедури и документи по процеса на избор на одитор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814286"/>
            <a:ext cx="8102600" cy="4165599"/>
          </a:xfrm>
        </p:spPr>
        <p:txBody>
          <a:bodyPr/>
          <a:lstStyle/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комбинация на квалификация на ДЕС и задължителна друга квалификация – на вътрешен одитор, на експерт по измамите за ключов ръководител на проверката на проекта. Изискване за </a:t>
            </a:r>
            <a:r>
              <a:rPr lang="en-US" sz="1750" dirty="0" smtClean="0"/>
              <a:t>ISO</a:t>
            </a:r>
            <a:r>
              <a:rPr lang="bg-BG" sz="1750" dirty="0" smtClean="0"/>
              <a:t>;</a:t>
            </a:r>
            <a:endParaRPr lang="en-US" sz="1750" dirty="0" smtClean="0"/>
          </a:p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критерий “най-ниска цена” при избора;</a:t>
            </a:r>
          </a:p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включване на твърде специфични и тясно специализиращи изисквания, които имат дискриминиращ и ограничаващ конкуренцията елемент;</a:t>
            </a:r>
          </a:p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липса на унифицираност при документи за потвърждаване спазването на критериите (дипломи, удостоверения, копия от договори с клиенти, подробно описание на технология, опит и др. под.);</a:t>
            </a:r>
          </a:p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неунифицирани изисквания на отделните УО/МЗ към работата на одиторите, вида на докладите и към тяхната опитност – различни търгове, подходи на техническата документация и приоритети при избора;</a:t>
            </a:r>
          </a:p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липса на квалификация на членовете на комисиите по избор на одитори;</a:t>
            </a:r>
          </a:p>
          <a:p>
            <a:pPr marL="252000" indent="-252000">
              <a:spcBef>
                <a:spcPts val="300"/>
              </a:spcBef>
            </a:pPr>
            <a:r>
              <a:rPr lang="bg-BG" sz="1750" dirty="0" smtClean="0"/>
              <a:t>вменяване в обхвата на проверката обекти, които надхвърлят далеч компетентността на одиторите – например контролните листове на ОПОС, инженерни проверки и др. под.</a:t>
            </a: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bg-BG" sz="4000" b="1" dirty="0" smtClean="0"/>
              <a:t>Основни въпроси</a:t>
            </a:r>
            <a:endParaRPr lang="en-US" sz="40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90057"/>
            <a:ext cx="7772400" cy="3929743"/>
          </a:xfrm>
        </p:spPr>
        <p:txBody>
          <a:bodyPr/>
          <a:lstStyle/>
          <a:p>
            <a:pPr marL="571500" indent="-571500">
              <a:buAutoNum type="romanUcPeriod"/>
            </a:pPr>
            <a:r>
              <a:rPr lang="bg-BG" sz="2800" dirty="0" smtClean="0"/>
              <a:t>Видовете проекти по международни програми и ангажименти на регистрираните одитори</a:t>
            </a:r>
          </a:p>
          <a:p>
            <a:pPr marL="571500" indent="-571500">
              <a:buAutoNum type="romanUcPeriod"/>
            </a:pPr>
            <a:r>
              <a:rPr lang="bg-BG" sz="2800" dirty="0" smtClean="0"/>
              <a:t>Основните проблеми на настоящия програмен период 2007-2013 г.</a:t>
            </a:r>
          </a:p>
          <a:p>
            <a:pPr marL="571500" indent="-571500">
              <a:buAutoNum type="romanUcPeriod"/>
            </a:pPr>
            <a:r>
              <a:rPr lang="bg-BG" sz="2800" dirty="0" smtClean="0"/>
              <a:t>Инструкцията на МФ / м. юли 2013 г.</a:t>
            </a:r>
          </a:p>
          <a:p>
            <a:pPr marL="571500" indent="-571500">
              <a:buAutoNum type="romanUcPeriod"/>
            </a:pPr>
            <a:r>
              <a:rPr lang="bg-BG" sz="2800" dirty="0" smtClean="0"/>
              <a:t>Решенията за подобрение за идващия програмен период 2014-2020 г.</a:t>
            </a:r>
            <a:endParaRPr lang="en-US" sz="2800" dirty="0"/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829" y="203200"/>
            <a:ext cx="8048171" cy="2539999"/>
          </a:xfrm>
        </p:spPr>
        <p:txBody>
          <a:bodyPr/>
          <a:lstStyle/>
          <a:p>
            <a:pPr marL="261938" defTabSz="711200">
              <a:lnSpc>
                <a:spcPct val="100000"/>
              </a:lnSpc>
              <a:tabLst>
                <a:tab pos="623888" algn="l"/>
                <a:tab pos="812800" algn="l"/>
              </a:tabLst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 </a:t>
            </a: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en-US" sz="1000" dirty="0" smtClean="0"/>
              <a:t> </a:t>
            </a:r>
            <a:r>
              <a:rPr lang="bg-BG" sz="2600" dirty="0" smtClean="0"/>
              <a:t/>
            </a:r>
            <a:br>
              <a:rPr lang="bg-BG" sz="2600" dirty="0" smtClean="0"/>
            </a:br>
            <a:r>
              <a:rPr lang="en-US" sz="2600" dirty="0" smtClean="0"/>
              <a:t>   </a:t>
            </a:r>
            <a:r>
              <a:rPr lang="bg-BG" sz="2600" dirty="0" smtClean="0"/>
              <a:t>     </a:t>
            </a:r>
            <a:r>
              <a:rPr lang="bg-BG" sz="1800" dirty="0" smtClean="0"/>
              <a:t>2. Налагани образци на документи при договаряне на обхвата и вида на ангажименти и процедурите за изпълнение</a:t>
            </a:r>
            <a:r>
              <a:rPr lang="bg-BG" sz="2000" dirty="0" smtClean="0"/>
              <a:t/>
            </a:r>
            <a:br>
              <a:rPr lang="bg-BG" sz="2000" dirty="0" smtClean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4" y="2148114"/>
            <a:ext cx="8088086" cy="4078516"/>
          </a:xfrm>
        </p:spPr>
        <p:txBody>
          <a:bodyPr/>
          <a:lstStyle/>
          <a:p>
            <a:r>
              <a:rPr lang="bg-BG" sz="1800" dirty="0" smtClean="0"/>
              <a:t>задължително изискване за подписване на “договор за одит”, който съдържа противоречащи клаузи на професионалните стандарти на одиторите, а същевременно – на лице е липса на обичайни за тяхната практика клаузи;</a:t>
            </a:r>
          </a:p>
          <a:p>
            <a:r>
              <a:rPr lang="bg-BG" sz="1800" dirty="0" smtClean="0"/>
              <a:t>неразбиране за същността и необходимостта на писмото за поемане на ангажимент;</a:t>
            </a:r>
          </a:p>
          <a:p>
            <a:r>
              <a:rPr lang="bg-BG" sz="1800" dirty="0" smtClean="0"/>
              <a:t>изискване  за “визуализация” на издаваните от  регистрирания одитор документи, с логото на ЕС и ОП;</a:t>
            </a:r>
          </a:p>
          <a:p>
            <a:r>
              <a:rPr lang="bg-BG" sz="1800" dirty="0" smtClean="0"/>
              <a:t>изискване за приложение на отменената “Методика за определяне на количеството работни часове, необходими за изпълнението на независимия финансов одит”, изготвена от ИДЕС;</a:t>
            </a:r>
          </a:p>
          <a:p>
            <a:r>
              <a:rPr lang="bg-BG" sz="1800" dirty="0" smtClean="0"/>
              <a:t>изисквания относно документи за доказване на опит и квалификация.</a:t>
            </a:r>
          </a:p>
        </p:txBody>
      </p:sp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" y="203201"/>
            <a:ext cx="8534400" cy="2075542"/>
          </a:xfrm>
        </p:spPr>
        <p:txBody>
          <a:bodyPr/>
          <a:lstStyle/>
          <a:p>
            <a:pPr marL="536575" indent="-361950">
              <a:lnSpc>
                <a:spcPct val="100000"/>
              </a:lnSpc>
              <a:tabLst>
                <a:tab pos="711200" algn="l"/>
              </a:tabLst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</a:t>
            </a:r>
            <a:br>
              <a:rPr lang="bg-BG" sz="2600" dirty="0" smtClean="0"/>
            </a:b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bg-BG" sz="1800" dirty="0" smtClean="0"/>
              <a:t> 3. Неунифицираност на указанията и изискванията на УО/МЗ            за вида, начина и сроковете на изпълнението на                                               ангажимента на регистрирания одитор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35200"/>
            <a:ext cx="7772400" cy="383177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bg-BG" sz="1670" dirty="0" smtClean="0"/>
              <a:t>всеки УО/МЗ прилага специфика в указанията и изискванията си  за тяхното приложение</a:t>
            </a:r>
          </a:p>
          <a:p>
            <a:pPr indent="134938">
              <a:lnSpc>
                <a:spcPct val="100000"/>
              </a:lnSpc>
              <a:spcBef>
                <a:spcPts val="400"/>
              </a:spcBef>
              <a:buFont typeface="Wingdings 2" pitchFamily="18" charset="2"/>
              <a:buChar char=""/>
            </a:pPr>
            <a:r>
              <a:rPr lang="bg-BG" sz="1670" dirty="0" smtClean="0"/>
              <a:t>   МСССУ 4400, и</a:t>
            </a:r>
          </a:p>
          <a:p>
            <a:pPr indent="20638">
              <a:lnSpc>
                <a:spcPct val="100000"/>
              </a:lnSpc>
              <a:spcBef>
                <a:spcPts val="400"/>
              </a:spcBef>
              <a:buFont typeface="Wingdings 2" pitchFamily="18" charset="2"/>
              <a:buChar char=""/>
            </a:pPr>
            <a:r>
              <a:rPr lang="bg-BG" sz="1670" dirty="0" smtClean="0"/>
              <a:t>   МСАИС 3000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bg-BG" sz="1670" dirty="0" smtClean="0"/>
              <a:t>противоречия на различните представители на УО/МЗ за приложение на самите изискванията на УО;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bg-BG" sz="1670" dirty="0" smtClean="0"/>
              <a:t>неразбиране за реалното изпълнение на проверката от страна на регистрираните одитори във времето - спрямо времето на изпълнение на самите дейности по проекта;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bg-BG" sz="1670" dirty="0" smtClean="0"/>
              <a:t>неоснователно изискване към оформянето на документите – подписи, печати, дати, парафиране документи на бенефициента, поправки и преиздаване на доклади;</a:t>
            </a:r>
          </a:p>
          <a:p>
            <a:pPr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bg-BG" sz="1670" dirty="0" smtClean="0"/>
              <a:t>неразбиране на същността на доклада на регистрирания одитор.</a:t>
            </a:r>
          </a:p>
          <a:p>
            <a:pPr>
              <a:buFont typeface="Arial" pitchFamily="34" charset="0"/>
              <a:buChar char="•"/>
            </a:pPr>
            <a:endParaRPr lang="en-US" sz="1670" dirty="0"/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5" y="188681"/>
            <a:ext cx="8577944" cy="1799771"/>
          </a:xfrm>
        </p:spPr>
        <p:txBody>
          <a:bodyPr/>
          <a:lstStyle/>
          <a:p>
            <a:pPr marL="623888" indent="-623888">
              <a:lnSpc>
                <a:spcPct val="100000"/>
              </a:lnSpc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 </a:t>
            </a:r>
            <a:br>
              <a:rPr lang="bg-BG" sz="2600" dirty="0" smtClean="0"/>
            </a:b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en-US" sz="1000" dirty="0" smtClean="0"/>
              <a:t>                                                   </a:t>
            </a:r>
            <a:r>
              <a:rPr lang="bg-BG" sz="1000" dirty="0" smtClean="0"/>
              <a:t>                                        </a:t>
            </a:r>
            <a:br>
              <a:rPr lang="bg-BG" sz="1000" dirty="0" smtClean="0"/>
            </a:br>
            <a:r>
              <a:rPr lang="bg-BG" sz="1800" dirty="0" smtClean="0"/>
              <a:t>4. Липса на координация и сътрудничество между СО, УО/МЗ и ИДЕС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2714" y="2336799"/>
            <a:ext cx="7772400" cy="3686629"/>
          </a:xfrm>
        </p:spPr>
        <p:txBody>
          <a:bodyPr/>
          <a:lstStyle/>
          <a:p>
            <a:r>
              <a:rPr lang="bg-BG" sz="2100" dirty="0" smtClean="0"/>
              <a:t>несъгласуване на указанията и изискванията на УО/МЗ, СО и ИДЕС;</a:t>
            </a:r>
          </a:p>
          <a:p>
            <a:r>
              <a:rPr lang="bg-BG" sz="2100" dirty="0" smtClean="0"/>
              <a:t>липса на обмен на информация между УО/МЗ, СО, ИА “ОСЕС” и ИДЕС за качеството на проверките на регистрираните одитори по проекти на ОП, вкл. проблемните случаи;</a:t>
            </a:r>
          </a:p>
          <a:p>
            <a:r>
              <a:rPr lang="bg-BG" sz="2100" dirty="0" smtClean="0"/>
              <a:t>липса на координация по проблеми на регистрирани одитори при работата или по проверки на проекти по ОП;</a:t>
            </a:r>
          </a:p>
          <a:p>
            <a:r>
              <a:rPr lang="bg-BG" sz="2100" dirty="0" smtClean="0"/>
              <a:t>непредприемане и некоординиране на общи действия.</a:t>
            </a:r>
            <a:endParaRPr lang="en-US" sz="2100" dirty="0"/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6" y="304798"/>
            <a:ext cx="8665028" cy="1814287"/>
          </a:xfrm>
        </p:spPr>
        <p:txBody>
          <a:bodyPr/>
          <a:lstStyle/>
          <a:p>
            <a:pPr marL="623888" indent="-623888">
              <a:lnSpc>
                <a:spcPct val="100000"/>
              </a:lnSpc>
              <a:tabLst>
                <a:tab pos="536575" algn="l"/>
              </a:tabLst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 </a:t>
            </a:r>
            <a:r>
              <a:rPr lang="en-US" sz="2800" dirty="0" smtClean="0"/>
              <a:t>   </a:t>
            </a: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en-US" sz="1100" dirty="0" smtClean="0"/>
              <a:t>                                           </a:t>
            </a:r>
            <a:r>
              <a:rPr lang="en-US" sz="1000" dirty="0" smtClean="0"/>
              <a:t>        </a:t>
            </a: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en-US" sz="1000" dirty="0" smtClean="0"/>
              <a:t>  </a:t>
            </a:r>
            <a:r>
              <a:rPr lang="bg-BG" sz="1800" dirty="0" smtClean="0"/>
              <a:t>5. Неразбиране и недостатъчно обучение  на служителите на УО/МЗ за характера и работата на регистрираните одитори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94857"/>
            <a:ext cx="7772400" cy="3624941"/>
          </a:xfrm>
        </p:spPr>
        <p:txBody>
          <a:bodyPr/>
          <a:lstStyle/>
          <a:p>
            <a:pPr marL="514350" indent="-514350">
              <a:buFont typeface="Arial" pitchFamily="34" charset="0"/>
              <a:buChar char="•"/>
            </a:pPr>
            <a:r>
              <a:rPr lang="bg-BG" sz="2200" dirty="0" smtClean="0"/>
              <a:t>неправилно използване на терминология;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bg-BG" sz="2200" dirty="0" smtClean="0"/>
              <a:t>нерелевантни изисквания, очаквания и коментар/оценка за работата на регистрираните одитори;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bg-BG" sz="2200" dirty="0" smtClean="0"/>
              <a:t>липса на специализирано обучение в областта на одита и свързаните услуги;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bg-BG" sz="2200" dirty="0" smtClean="0"/>
              <a:t>налагане към изисквания към действия на одитора в противоречие с професионалните стандарти;</a:t>
            </a:r>
            <a:endParaRPr lang="en-US" sz="2200" dirty="0"/>
          </a:p>
        </p:txBody>
      </p: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6" y="232235"/>
            <a:ext cx="8207828" cy="2148115"/>
          </a:xfrm>
        </p:spPr>
        <p:txBody>
          <a:bodyPr/>
          <a:lstStyle/>
          <a:p>
            <a:pPr marL="711200" indent="-711200" defTabSz="538163">
              <a:lnSpc>
                <a:spcPct val="100000"/>
              </a:lnSpc>
              <a:tabLst>
                <a:tab pos="363538" algn="l"/>
                <a:tab pos="1160463" algn="l"/>
              </a:tabLst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 </a:t>
            </a: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bg-BG" sz="1000" dirty="0" smtClean="0"/>
              <a:t>                                                                               </a:t>
            </a:r>
            <a:r>
              <a:rPr lang="en-US" sz="1000" dirty="0" smtClean="0"/>
              <a:t>                                                </a:t>
            </a:r>
            <a:r>
              <a:rPr lang="bg-BG" sz="1000" dirty="0" smtClean="0"/>
              <a:t>                                                                                     </a:t>
            </a:r>
            <a:r>
              <a:rPr lang="bg-BG" sz="1800" dirty="0" smtClean="0"/>
              <a:t>6. Състояние на отчетността и неразбиране на бенефициентите за характера на работата на регистрираните одитори</a:t>
            </a:r>
            <a:br>
              <a:rPr lang="bg-BG" sz="1800" dirty="0" smtClean="0"/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2629"/>
            <a:ext cx="7772400" cy="3784598"/>
          </a:xfrm>
        </p:spPr>
        <p:txBody>
          <a:bodyPr/>
          <a:lstStyle/>
          <a:p>
            <a:r>
              <a:rPr lang="bg-BG" sz="2000" dirty="0" smtClean="0"/>
              <a:t>състоянието на отчетността в част от бенефициентите, особено от публичния сектор;</a:t>
            </a:r>
          </a:p>
          <a:p>
            <a:r>
              <a:rPr lang="bg-BG" sz="2000" dirty="0" smtClean="0"/>
              <a:t>различия в изискванията за отчетността за отчетите по ОП и на законовите отчетни рамки – паралелност на отчетните системи;</a:t>
            </a:r>
          </a:p>
          <a:p>
            <a:r>
              <a:rPr lang="bg-BG" sz="2000" dirty="0" smtClean="0"/>
              <a:t>квалификация на лицата при бенефициентите, отговарящи за отчетността;</a:t>
            </a:r>
          </a:p>
          <a:p>
            <a:r>
              <a:rPr lang="bg-BG" sz="2000" dirty="0" smtClean="0"/>
              <a:t>многобройни детайли в изискванията към процедурите и документацията по проекта;</a:t>
            </a:r>
          </a:p>
          <a:p>
            <a:r>
              <a:rPr lang="bg-BG" sz="2000" dirty="0" smtClean="0"/>
              <a:t>контролът от страна на УО/МЗ.</a:t>
            </a:r>
          </a:p>
          <a:p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0290"/>
            <a:ext cx="8636000" cy="1959424"/>
          </a:xfrm>
        </p:spPr>
        <p:txBody>
          <a:bodyPr/>
          <a:lstStyle/>
          <a:p>
            <a:pPr marL="623888" indent="-623888">
              <a:lnSpc>
                <a:spcPct val="100000"/>
              </a:lnSpc>
            </a:pPr>
            <a:r>
              <a:rPr lang="en-US" sz="2600" dirty="0" smtClean="0"/>
              <a:t>II. </a:t>
            </a:r>
            <a:r>
              <a:rPr lang="bg-BG" sz="2600" dirty="0" smtClean="0"/>
              <a:t>Основни проблеми на настоящия програмен период 2007-2013 г. </a:t>
            </a:r>
            <a:r>
              <a:rPr lang="en-US" sz="2600" dirty="0" smtClean="0"/>
              <a:t> </a:t>
            </a:r>
            <a:r>
              <a:rPr lang="bg-BG" sz="1000" dirty="0" smtClean="0"/>
              <a:t/>
            </a:r>
            <a:br>
              <a:rPr lang="bg-BG" sz="1000" dirty="0" smtClean="0"/>
            </a:br>
            <a:r>
              <a:rPr lang="en-US" sz="1050" dirty="0" smtClean="0"/>
              <a:t>                                                                       </a:t>
            </a:r>
            <a:r>
              <a:rPr lang="bg-BG" sz="1050" dirty="0" smtClean="0"/>
              <a:t>                   					</a:t>
            </a:r>
            <a:r>
              <a:rPr lang="bg-BG" sz="1000" dirty="0" smtClean="0"/>
              <a:t>	</a:t>
            </a:r>
            <a:r>
              <a:rPr lang="bg-BG" sz="1800" dirty="0" smtClean="0"/>
              <a:t>7. Формализиране на политиките на ИДЕС за работа на регистрираните одитори по ОП и други международни институции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3486" y="2235200"/>
            <a:ext cx="8117114" cy="4441371"/>
          </a:xfrm>
        </p:spPr>
        <p:txBody>
          <a:bodyPr/>
          <a:lstStyle/>
          <a:p>
            <a:r>
              <a:rPr lang="bg-BG" sz="2000" dirty="0" smtClean="0"/>
              <a:t>липса на формализирани указания и насоки за работата на регистрираните одитори по проекти на ОП;</a:t>
            </a:r>
            <a:endParaRPr lang="en-US" sz="2000" dirty="0" smtClean="0"/>
          </a:p>
          <a:p>
            <a:pPr marL="623888" indent="-361950" defTabSz="900113">
              <a:buFont typeface="Wingdings 2" pitchFamily="18" charset="2"/>
              <a:buChar char="P"/>
            </a:pPr>
            <a:r>
              <a:rPr lang="bg-BG" sz="2000" dirty="0" smtClean="0"/>
              <a:t>прилагане на различни практики от страна на регистрираните одитори</a:t>
            </a:r>
          </a:p>
          <a:p>
            <a:r>
              <a:rPr lang="bg-BG" sz="2000" dirty="0" smtClean="0"/>
              <a:t>липса на разработена методика в помощ на УО/МЗ и бенефициентите за оценки на техническите предложения на регистрираните одитори при търговете;</a:t>
            </a:r>
          </a:p>
          <a:p>
            <a:r>
              <a:rPr lang="bg-BG" sz="2000" dirty="0" smtClean="0"/>
              <a:t>липса на специална методика за допълнителен контрол на качеството на ангажименти по проекти на ОП.</a:t>
            </a:r>
          </a:p>
          <a:p>
            <a:pPr marL="623888" indent="-361950" defTabSz="900113">
              <a:buFont typeface="Wingdings 2" pitchFamily="18" charset="2"/>
              <a:buChar char="P"/>
            </a:pPr>
            <a:r>
              <a:rPr lang="bg-BG" sz="2000" dirty="0" smtClean="0"/>
              <a:t>наблюдавани случаи на грешки и пропуски в работата и докладите на регистрираните одитори</a:t>
            </a:r>
          </a:p>
        </p:txBody>
      </p: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714" y="304800"/>
            <a:ext cx="8164286" cy="1480458"/>
          </a:xfrm>
        </p:spPr>
        <p:txBody>
          <a:bodyPr/>
          <a:lstStyle/>
          <a:p>
            <a:pPr marL="261938" indent="-261938"/>
            <a:r>
              <a:rPr lang="en-US" sz="2600" dirty="0" smtClean="0"/>
              <a:t>III. </a:t>
            </a:r>
            <a:r>
              <a:rPr lang="bg-BG" sz="2600" dirty="0" smtClean="0"/>
              <a:t>Инструкцията на МФ / м. юли 2013 г.           Опит за подобрение и унифициране</a:t>
            </a:r>
            <a:r>
              <a:rPr lang="bg-BG" dirty="0" smtClean="0"/>
              <a:t/>
            </a:r>
            <a:br>
              <a:rPr lang="bg-BG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857" y="1915886"/>
            <a:ext cx="8314418" cy="382292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bg-BG" sz="2200" dirty="0" smtClean="0"/>
              <a:t>Обхват и специфика на технологията на ангажимента на проверки на проектите по ОП от регистрираните одитори.</a:t>
            </a:r>
          </a:p>
          <a:p>
            <a:pPr marL="514350" indent="-514350">
              <a:buFont typeface="+mj-lt"/>
              <a:buAutoNum type="arabicPeriod"/>
            </a:pPr>
            <a:r>
              <a:rPr lang="bg-BG" sz="2200" dirty="0" smtClean="0"/>
              <a:t>Съдържание и техническо оформяне на доклада на регистрирания одитор (доклад за констатации)</a:t>
            </a:r>
          </a:p>
          <a:p>
            <a:pPr marL="514350" indent="-514350">
              <a:buFont typeface="+mj-lt"/>
              <a:buAutoNum type="arabicPeriod"/>
            </a:pPr>
            <a:r>
              <a:rPr lang="bg-BG" sz="2200" dirty="0" smtClean="0"/>
              <a:t>Предложени насоки за изискване към техническите предложения на регистрирани одитори при избор на изпълнител за проверки по МСССУ 4400 на проекти по ОП</a:t>
            </a:r>
          </a:p>
          <a:p>
            <a:pPr marL="514350" indent="-514350">
              <a:buFont typeface="+mj-lt"/>
              <a:buAutoNum type="arabicPeriod"/>
            </a:pPr>
            <a:r>
              <a:rPr lang="bg-BG" sz="2200" dirty="0" smtClean="0"/>
              <a:t>Предложения относно регламентирането и регулирането на услугите по проверки по МСССУ 4400 на проекти по ОП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686" y="304800"/>
            <a:ext cx="8193314" cy="1828800"/>
          </a:xfrm>
        </p:spPr>
        <p:txBody>
          <a:bodyPr/>
          <a:lstStyle/>
          <a:p>
            <a:pPr marL="449263" indent="-449263">
              <a:lnSpc>
                <a:spcPct val="100000"/>
              </a:lnSpc>
            </a:pPr>
            <a:r>
              <a:rPr lang="en-US" sz="2600" dirty="0" smtClean="0"/>
              <a:t>III. </a:t>
            </a:r>
            <a:r>
              <a:rPr lang="bg-BG" sz="2600" dirty="0" smtClean="0"/>
              <a:t>Инструкцията на МФ / м. юли 2013 г. </a:t>
            </a:r>
            <a:br>
              <a:rPr lang="bg-BG" sz="2600" dirty="0" smtClean="0"/>
            </a:b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bg-BG" sz="1800" dirty="0" smtClean="0"/>
              <a:t>1. Обхват и специфика на технологията на ангажимента на проверки на проектите по ОП от регистрираните одитори.</a:t>
            </a:r>
            <a:br>
              <a:rPr lang="bg-BG" sz="1800" dirty="0" smtClean="0"/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743" y="2467429"/>
            <a:ext cx="7772400" cy="3552370"/>
          </a:xfrm>
        </p:spPr>
        <p:txBody>
          <a:bodyPr/>
          <a:lstStyle/>
          <a:p>
            <a:r>
              <a:rPr lang="bg-BG" sz="2200" dirty="0" smtClean="0"/>
              <a:t>обхват и изисквания към процедурите за проверка на проекти по ОП</a:t>
            </a:r>
          </a:p>
          <a:p>
            <a:pPr indent="20638">
              <a:buFont typeface="Wingdings 2" pitchFamily="18" charset="2"/>
              <a:buChar char="P"/>
            </a:pPr>
            <a:r>
              <a:rPr lang="bg-BG" sz="2200" dirty="0" smtClean="0"/>
              <a:t> задължителност на 100% извадка</a:t>
            </a:r>
          </a:p>
          <a:p>
            <a:pPr>
              <a:buFont typeface="Arial" pitchFamily="34" charset="0"/>
              <a:buChar char="•"/>
            </a:pPr>
            <a:r>
              <a:rPr lang="bg-BG" sz="2200" dirty="0" smtClean="0"/>
              <a:t>по-детайлно доразработване от УО;</a:t>
            </a:r>
          </a:p>
          <a:p>
            <a:pPr>
              <a:buFont typeface="Arial" pitchFamily="34" charset="0"/>
              <a:buChar char="•"/>
            </a:pPr>
            <a:r>
              <a:rPr lang="bg-BG" sz="2200" dirty="0" smtClean="0"/>
              <a:t>надхвърляне класическата експертиза на регистрираните одитори;</a:t>
            </a:r>
          </a:p>
          <a:p>
            <a:pPr>
              <a:buFont typeface="Arial" pitchFamily="34" charset="0"/>
              <a:buChar char="•"/>
            </a:pPr>
            <a:r>
              <a:rPr lang="bg-BG" sz="2200" dirty="0" smtClean="0"/>
              <a:t>недефиниране на ключови понятия и критерии.</a:t>
            </a:r>
          </a:p>
          <a:p>
            <a:pPr>
              <a:buFont typeface="Arial" pitchFamily="34" charset="0"/>
              <a:buChar char="•"/>
            </a:pPr>
            <a:endParaRPr lang="en-US" sz="2800" dirty="0"/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391886"/>
            <a:ext cx="8135257" cy="1407886"/>
          </a:xfrm>
        </p:spPr>
        <p:txBody>
          <a:bodyPr/>
          <a:lstStyle/>
          <a:p>
            <a:pPr marL="363538" indent="-363538">
              <a:lnSpc>
                <a:spcPct val="100000"/>
              </a:lnSpc>
            </a:pPr>
            <a:r>
              <a:rPr lang="en-US" sz="2600" dirty="0" smtClean="0"/>
              <a:t>III. </a:t>
            </a:r>
            <a:r>
              <a:rPr lang="bg-BG" sz="2600" dirty="0" smtClean="0"/>
              <a:t>Инструкцията на МФ / м. юли 2013 г.</a:t>
            </a:r>
            <a:br>
              <a:rPr lang="bg-BG" sz="2600" dirty="0" smtClean="0"/>
            </a:br>
            <a:r>
              <a:rPr lang="bg-BG" sz="2600" dirty="0" smtClean="0"/>
              <a:t> </a:t>
            </a:r>
            <a:br>
              <a:rPr lang="bg-BG" sz="2600" dirty="0" smtClean="0"/>
            </a:br>
            <a:r>
              <a:rPr lang="bg-BG" sz="1800" dirty="0" smtClean="0"/>
              <a:t>2. Съдържание и техническо оформяне на доклада на</a:t>
            </a:r>
            <a:r>
              <a:rPr lang="en-US" sz="1800" dirty="0" smtClean="0"/>
              <a:t> </a:t>
            </a:r>
            <a:r>
              <a:rPr lang="bg-BG" sz="1800" dirty="0" smtClean="0"/>
              <a:t>регистрирания одитор (доклада за констатации)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543" y="2685143"/>
            <a:ext cx="8059057" cy="3334656"/>
          </a:xfrm>
        </p:spPr>
        <p:txBody>
          <a:bodyPr/>
          <a:lstStyle/>
          <a:p>
            <a:r>
              <a:rPr lang="bg-BG" dirty="0" smtClean="0"/>
              <a:t>структурата, форматът и задължителните параграфи по МСССУ 4400 – несъответствие</a:t>
            </a:r>
          </a:p>
          <a:p>
            <a:pPr marL="711200" indent="-347663">
              <a:buFont typeface="Wingdings 2" pitchFamily="18" charset="2"/>
              <a:buChar char="P"/>
            </a:pPr>
            <a:r>
              <a:rPr lang="bg-BG" dirty="0" smtClean="0"/>
              <a:t>моделът на договор и необходимост от писмо за поемане на ангажимент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799"/>
            <a:ext cx="7772400" cy="2278744"/>
          </a:xfrm>
        </p:spPr>
        <p:txBody>
          <a:bodyPr/>
          <a:lstStyle/>
          <a:p>
            <a:pPr marL="261938" indent="-261938">
              <a:lnSpc>
                <a:spcPct val="100000"/>
              </a:lnSpc>
              <a:tabLst>
                <a:tab pos="174625" algn="l"/>
              </a:tabLst>
            </a:pPr>
            <a:r>
              <a:rPr lang="en-US" sz="2600" dirty="0" smtClean="0"/>
              <a:t>III. </a:t>
            </a:r>
            <a:r>
              <a:rPr lang="bg-BG" sz="2600" dirty="0" smtClean="0"/>
              <a:t>Инструкцията на МФ / м. юли 2013 г.</a:t>
            </a:r>
            <a:br>
              <a:rPr lang="bg-BG" sz="2600" dirty="0" smtClean="0"/>
            </a:b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bg-BG" sz="1800" dirty="0" smtClean="0"/>
              <a:t>3. Предложени насоки за изискване към техническите предложения на регистрирани одитори при избор на изпълнител за проверки по МСССУ 4400 на проекти по ОП</a:t>
            </a:r>
            <a:br>
              <a:rPr lang="bg-BG" sz="1800" dirty="0" smtClean="0"/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343" y="2583543"/>
            <a:ext cx="7772400" cy="3363685"/>
          </a:xfrm>
        </p:spPr>
        <p:txBody>
          <a:bodyPr/>
          <a:lstStyle/>
          <a:p>
            <a:r>
              <a:rPr lang="bg-BG" sz="2400" dirty="0" smtClean="0"/>
              <a:t>допускани професионални квалификации;</a:t>
            </a:r>
          </a:p>
          <a:p>
            <a:r>
              <a:rPr lang="bg-BG" sz="2400" dirty="0" smtClean="0"/>
              <a:t>унифициран подход за доказване на професионална квалификация и опит;</a:t>
            </a:r>
          </a:p>
          <a:p>
            <a:r>
              <a:rPr lang="bg-BG" sz="2400" dirty="0" smtClean="0"/>
              <a:t>насоки и указания за оценка на техническите предложения –липсват важни детайли;</a:t>
            </a:r>
          </a:p>
          <a:p>
            <a:r>
              <a:rPr lang="bg-BG" sz="2400" dirty="0" smtClean="0"/>
              <a:t>задължително включване на член от оценяващата комисия  с подходяща квалификация и опит – отворен въпрос.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48343" y="-754741"/>
            <a:ext cx="9129487" cy="2351312"/>
          </a:xfrm>
        </p:spPr>
        <p:txBody>
          <a:bodyPr/>
          <a:lstStyle/>
          <a:p>
            <a:pPr marL="812800"/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bg-BG" sz="3000" dirty="0" smtClean="0"/>
              <a:t/>
            </a:r>
            <a:br>
              <a:rPr lang="bg-BG" sz="3000" dirty="0" smtClean="0"/>
            </a:br>
            <a:r>
              <a:rPr lang="en-US" sz="3000" dirty="0" smtClean="0"/>
              <a:t> 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br>
              <a:rPr lang="bg-BG" sz="3000" dirty="0" smtClean="0"/>
            </a:br>
            <a:endParaRPr lang="en-US" sz="3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975429"/>
            <a:ext cx="7772400" cy="3044370"/>
          </a:xfrm>
        </p:spPr>
        <p:txBody>
          <a:bodyPr/>
          <a:lstStyle/>
          <a:p>
            <a:pPr>
              <a:buNone/>
            </a:pPr>
            <a:r>
              <a:rPr lang="bg-BG" sz="2600" dirty="0" smtClean="0"/>
              <a:t>Финансови средства получавани от:</a:t>
            </a:r>
          </a:p>
          <a:p>
            <a:pPr>
              <a:buNone/>
            </a:pPr>
            <a:endParaRPr lang="bg-BG" sz="2600" dirty="0" smtClean="0"/>
          </a:p>
          <a:p>
            <a:pPr marL="514350" indent="-514350">
              <a:buAutoNum type="arabicPeriod"/>
            </a:pPr>
            <a:r>
              <a:rPr lang="bg-BG" sz="2600" dirty="0" smtClean="0"/>
              <a:t>Безвъзмездни помощи</a:t>
            </a:r>
          </a:p>
          <a:p>
            <a:pPr marL="514350" indent="-514350">
              <a:buAutoNum type="arabicPeriod"/>
            </a:pPr>
            <a:r>
              <a:rPr lang="bg-BG" sz="2600" dirty="0" smtClean="0"/>
              <a:t>Заемни средства от международни кредитни институции</a:t>
            </a:r>
            <a:endParaRPr lang="en-US" sz="2600" dirty="0"/>
          </a:p>
        </p:txBody>
      </p: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257" y="478971"/>
            <a:ext cx="8120743" cy="1509486"/>
          </a:xfrm>
        </p:spPr>
        <p:txBody>
          <a:bodyPr/>
          <a:lstStyle/>
          <a:p>
            <a:pPr marL="812800" indent="-638175">
              <a:lnSpc>
                <a:spcPct val="100000"/>
              </a:lnSpc>
            </a:pPr>
            <a:r>
              <a:rPr lang="en-US" sz="2600" dirty="0" smtClean="0"/>
              <a:t>III. </a:t>
            </a:r>
            <a:r>
              <a:rPr lang="bg-BG" sz="2600" dirty="0" smtClean="0"/>
              <a:t>Инструкцията на МФ / м. юли 2013 г.</a:t>
            </a:r>
            <a:br>
              <a:rPr lang="bg-BG" sz="2600" dirty="0" smtClean="0"/>
            </a:br>
            <a:r>
              <a:rPr lang="bg-BG" sz="2600" dirty="0" smtClean="0"/>
              <a:t/>
            </a:r>
            <a:br>
              <a:rPr lang="bg-BG" sz="2600" dirty="0" smtClean="0"/>
            </a:br>
            <a:r>
              <a:rPr lang="bg-BG" sz="1800" dirty="0" smtClean="0"/>
              <a:t>4. Предложения относно регламентирането и регулирането на услугите по проверки по МСССУ 4400 на проекти по ОП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5285" y="2525486"/>
            <a:ext cx="7772400" cy="3465286"/>
          </a:xfrm>
        </p:spPr>
        <p:txBody>
          <a:bodyPr/>
          <a:lstStyle/>
          <a:p>
            <a:r>
              <a:rPr lang="bg-BG" sz="2400" dirty="0" smtClean="0"/>
              <a:t>приложение на Инструкцията за проверки по проекти от програмен период 2007- 2013 г.;</a:t>
            </a:r>
          </a:p>
          <a:p>
            <a:r>
              <a:rPr lang="bg-BG" sz="2400" dirty="0" smtClean="0"/>
              <a:t>препоръчаната изборност от страна на всеки УО за допустимост на разхода за проверки от регистрирани одитори на проекти по ОП;</a:t>
            </a:r>
          </a:p>
          <a:p>
            <a:r>
              <a:rPr lang="bg-BG" sz="2400" dirty="0" smtClean="0"/>
              <a:t>препоръчителният праг от 200,000 лв.;</a:t>
            </a:r>
          </a:p>
          <a:p>
            <a:r>
              <a:rPr lang="bg-BG" sz="2400" dirty="0" smtClean="0"/>
              <a:t>препоръчителният праг за цена на проверката.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" y="304799"/>
            <a:ext cx="8207829" cy="1378858"/>
          </a:xfrm>
        </p:spPr>
        <p:txBody>
          <a:bodyPr/>
          <a:lstStyle/>
          <a:p>
            <a:pPr marL="363538" indent="-363538">
              <a:lnSpc>
                <a:spcPct val="100000"/>
              </a:lnSpc>
              <a:tabLst>
                <a:tab pos="363538" algn="l"/>
              </a:tabLst>
            </a:pPr>
            <a:r>
              <a:rPr lang="en-US" sz="2600" dirty="0" smtClean="0"/>
              <a:t>III. </a:t>
            </a:r>
            <a:r>
              <a:rPr lang="bg-BG" sz="2600" dirty="0" smtClean="0"/>
              <a:t>Инструкцията на МФ / м. юли 2013 г.</a:t>
            </a:r>
            <a:br>
              <a:rPr lang="bg-BG" sz="2600" dirty="0" smtClean="0"/>
            </a:br>
            <a:r>
              <a:rPr lang="bg-BG" sz="2600" dirty="0" smtClean="0"/>
              <a:t/>
            </a:r>
            <a:br>
              <a:rPr lang="bg-BG" sz="2600" dirty="0" smtClean="0"/>
            </a:br>
            <a:r>
              <a:rPr lang="bg-BG" sz="1800" dirty="0" smtClean="0"/>
              <a:t>4. Предложения относно регламентирането и регулирането на услугите по проверки по МСССУ 4400 на проекти по ОП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873828"/>
            <a:ext cx="7772400" cy="3145971"/>
          </a:xfrm>
        </p:spPr>
        <p:txBody>
          <a:bodyPr/>
          <a:lstStyle/>
          <a:p>
            <a:r>
              <a:rPr lang="bg-BG" sz="2400" dirty="0" smtClean="0"/>
              <a:t>проекти с бенефициенти от публичния сектор – проверки от вътрешните </a:t>
            </a:r>
            <a:r>
              <a:rPr lang="bg-BG" sz="2400" dirty="0" err="1" smtClean="0"/>
              <a:t>одитори</a:t>
            </a:r>
            <a:r>
              <a:rPr lang="en-US" sz="2400" dirty="0" smtClean="0"/>
              <a:t>, </a:t>
            </a:r>
            <a:r>
              <a:rPr lang="bg-BG" sz="2400" dirty="0" smtClean="0"/>
              <a:t> и </a:t>
            </a:r>
          </a:p>
          <a:p>
            <a:r>
              <a:rPr lang="bg-BG" sz="2400" dirty="0" smtClean="0"/>
              <a:t>текущо наблюдение качеството на изпълняваните проверки на проекти по ОП от страна на СО, респ. УО/МЗ.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422400"/>
          </a:xfrm>
        </p:spPr>
        <p:txBody>
          <a:bodyPr/>
          <a:lstStyle/>
          <a:p>
            <a:r>
              <a:rPr lang="en-US" sz="2600" dirty="0" smtClean="0"/>
              <a:t>IV. </a:t>
            </a:r>
            <a:r>
              <a:rPr lang="bg-BG" sz="2600" dirty="0" smtClean="0"/>
              <a:t>Решенията за подобрение за идващия програмен период 2014-2020 г.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41600"/>
            <a:ext cx="7772400" cy="3378200"/>
          </a:xfrm>
        </p:spPr>
        <p:txBody>
          <a:bodyPr/>
          <a:lstStyle/>
          <a:p>
            <a:pPr indent="20638">
              <a:buNone/>
            </a:pPr>
            <a:r>
              <a:rPr lang="bg-BG" dirty="0" smtClean="0"/>
              <a:t>Координиране и </a:t>
            </a:r>
            <a:r>
              <a:rPr lang="bg-BG" u="sng" dirty="0" smtClean="0"/>
              <a:t>съвместната работа на</a:t>
            </a:r>
            <a:r>
              <a:rPr lang="bg-BG" dirty="0" smtClean="0"/>
              <a:t> СО, УО и ИДЕС през следващия програмен период 2014-2020 г. в областта на контрола на проектите по ОП в следните насоки:</a:t>
            </a: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224525"/>
            <a:ext cx="8199437" cy="508000"/>
          </a:xfrm>
        </p:spPr>
        <p:txBody>
          <a:bodyPr/>
          <a:lstStyle/>
          <a:p>
            <a:r>
              <a:rPr lang="en-US" sz="2600" dirty="0" smtClean="0"/>
              <a:t>IV. </a:t>
            </a:r>
            <a:r>
              <a:rPr lang="bg-BG" sz="2600" dirty="0" smtClean="0"/>
              <a:t>Решенията за подобрение за идващия програмен период 2014-2020 г.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25" y="1770743"/>
            <a:ext cx="8223250" cy="3968070"/>
          </a:xfrm>
        </p:spPr>
        <p:txBody>
          <a:bodyPr/>
          <a:lstStyle/>
          <a:p>
            <a:pPr>
              <a:lnSpc>
                <a:spcPts val="2000"/>
              </a:lnSpc>
            </a:pPr>
            <a:r>
              <a:rPr lang="bg-BG" sz="1950" dirty="0" smtClean="0"/>
              <a:t>нормативните документи – закони, ПМС;</a:t>
            </a:r>
          </a:p>
          <a:p>
            <a:pPr>
              <a:lnSpc>
                <a:spcPts val="2000"/>
              </a:lnSpc>
            </a:pPr>
            <a:r>
              <a:rPr lang="bg-BG" sz="1950" dirty="0" smtClean="0"/>
              <a:t>доразработването на Инструкцията на СО;</a:t>
            </a:r>
          </a:p>
          <a:p>
            <a:pPr>
              <a:lnSpc>
                <a:spcPts val="2000"/>
              </a:lnSpc>
            </a:pPr>
            <a:r>
              <a:rPr lang="bg-BG" sz="1950" dirty="0" smtClean="0"/>
              <a:t>предложенията на ИДЕС;</a:t>
            </a:r>
          </a:p>
          <a:p>
            <a:pPr>
              <a:lnSpc>
                <a:spcPts val="2000"/>
              </a:lnSpc>
            </a:pPr>
            <a:r>
              <a:rPr lang="bg-BG" sz="1950" dirty="0" smtClean="0"/>
              <a:t>указанията на отделните УО за отчетността и независимите проверки от регистрирани одитори на проекти по ОП;</a:t>
            </a:r>
          </a:p>
          <a:p>
            <a:pPr>
              <a:lnSpc>
                <a:spcPts val="2000"/>
              </a:lnSpc>
            </a:pPr>
            <a:r>
              <a:rPr lang="bg-BG" sz="1950" dirty="0" smtClean="0"/>
              <a:t>унифициране и стандартизация спрямо професионалните стандарти;</a:t>
            </a:r>
          </a:p>
          <a:p>
            <a:pPr>
              <a:lnSpc>
                <a:spcPts val="2000"/>
              </a:lnSpc>
            </a:pPr>
            <a:r>
              <a:rPr lang="bg-BG" sz="1950" dirty="0" smtClean="0"/>
              <a:t>текуща комуникация на УО, СО и ИДЕС по проблеми на регистрирани одитори и по извършвани от тях проверки. Комуникация с ИАОСЕС;</a:t>
            </a:r>
          </a:p>
          <a:p>
            <a:pPr>
              <a:lnSpc>
                <a:spcPts val="2000"/>
              </a:lnSpc>
            </a:pPr>
            <a:r>
              <a:rPr lang="bg-BG" sz="1950" dirty="0" smtClean="0"/>
              <a:t>разширяване контрола по качество на ИДЕС относно ангажиментите по МСССУ 4400 по проекти на ОП.</a:t>
            </a:r>
          </a:p>
          <a:p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 smtClean="0"/>
              <a:t>IV. </a:t>
            </a:r>
            <a:r>
              <a:rPr lang="bg-BG" sz="2600" dirty="0" smtClean="0"/>
              <a:t>Решенията за подобрение за идващия програмен период 2014-2020 г.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80343"/>
            <a:ext cx="7772400" cy="3639457"/>
          </a:xfrm>
        </p:spPr>
        <p:txBody>
          <a:bodyPr/>
          <a:lstStyle/>
          <a:p>
            <a:r>
              <a:rPr lang="bg-BG" sz="2200" dirty="0" smtClean="0"/>
              <a:t>обучения на представители  на УО и СО от страна на ИДЕС относно МСССУ 4400;</a:t>
            </a:r>
          </a:p>
          <a:p>
            <a:r>
              <a:rPr lang="bg-BG" sz="2200" dirty="0" smtClean="0"/>
              <a:t>съвместно разработване на препоръчителни насоки, указания и методики за определяне на подходящи критерии и техники за оценка на технически предложения на регистрирани одитори за проверки на проекти по ОП.</a:t>
            </a:r>
            <a:endParaRPr lang="en-US" sz="2200" dirty="0"/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ct val="0"/>
              </a:spcBef>
              <a:buNone/>
              <a:defRPr/>
            </a:pPr>
            <a:endParaRPr lang="bg-BG" sz="3600" kern="12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bg-BG" sz="3600" kern="1200" dirty="0" smtClean="0">
              <a:latin typeface="Arial" charset="0"/>
              <a:cs typeface="Arial" charset="0"/>
            </a:endParaRPr>
          </a:p>
          <a:p>
            <a:pPr algn="ctr">
              <a:spcBef>
                <a:spcPct val="0"/>
              </a:spcBef>
              <a:buNone/>
              <a:defRPr/>
            </a:pPr>
            <a:r>
              <a:rPr lang="bg-BG" sz="3600" kern="1200" dirty="0" smtClean="0">
                <a:latin typeface="Arial" charset="0"/>
                <a:cs typeface="Arial" charset="0"/>
              </a:rPr>
              <a:t>?!?  </a:t>
            </a:r>
            <a:r>
              <a:rPr lang="bg-BG" sz="36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Въпроси</a:t>
            </a:r>
            <a:endParaRPr lang="en-US" sz="3600" kern="12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spcBef>
                <a:spcPct val="0"/>
              </a:spcBef>
              <a:buNone/>
              <a:defRPr/>
            </a:pPr>
            <a:r>
              <a:rPr lang="bg-BG" sz="36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Благодаря за вниманието!</a:t>
            </a:r>
            <a:endParaRPr lang="en-US" sz="3600" kern="12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r" defTabSz="520700">
              <a:buNone/>
            </a:pPr>
            <a:endParaRPr lang="en-US" sz="1800" dirty="0" smtClean="0">
              <a:solidFill>
                <a:schemeClr val="tx2"/>
              </a:solidFill>
            </a:endParaRPr>
          </a:p>
          <a:p>
            <a:pPr algn="r" defTabSz="520700">
              <a:buNone/>
            </a:pPr>
            <a:endParaRPr lang="en-US" sz="1800" dirty="0" smtClean="0">
              <a:solidFill>
                <a:schemeClr val="tx2"/>
              </a:solidFill>
            </a:endParaRPr>
          </a:p>
          <a:p>
            <a:pPr algn="ctr" defTabSz="520700">
              <a:buNone/>
            </a:pPr>
            <a:r>
              <a:rPr lang="en-US" sz="1800" dirty="0" smtClean="0"/>
              <a:t>												</a:t>
            </a:r>
            <a:r>
              <a:rPr lang="en-US" sz="1600" dirty="0" smtClean="0"/>
              <a:t>    </a:t>
            </a:r>
            <a:endParaRPr lang="bg-BG" sz="1600" dirty="0" smtClean="0"/>
          </a:p>
          <a:p>
            <a:pPr algn="ctr" defTabSz="520700">
              <a:buNone/>
            </a:pPr>
            <a:r>
              <a:rPr lang="bg-BG" sz="1600" dirty="0" smtClean="0"/>
              <a:t>                                                                                                       </a:t>
            </a:r>
            <a:r>
              <a:rPr lang="en-US" sz="1600" dirty="0" smtClean="0"/>
              <a:t> </a:t>
            </a:r>
            <a:r>
              <a:rPr lang="en-US" sz="1600" dirty="0" smtClean="0"/>
              <a:t>       </a:t>
            </a:r>
            <a:r>
              <a:rPr lang="bg-BG" sz="1600" dirty="0" smtClean="0"/>
              <a:t>Валя Йорданова</a:t>
            </a:r>
            <a:br>
              <a:rPr lang="bg-BG" sz="1600" dirty="0" smtClean="0"/>
            </a:br>
            <a:r>
              <a:rPr lang="en-US" sz="1600" dirty="0" smtClean="0"/>
              <a:t>												        </a:t>
            </a:r>
            <a:r>
              <a:rPr lang="en-US" sz="1600" dirty="0" smtClean="0"/>
              <a:t>     </a:t>
            </a:r>
            <a:r>
              <a:rPr lang="bg-BG" sz="1600" dirty="0" smtClean="0"/>
              <a:t>АФА </a:t>
            </a:r>
            <a:r>
              <a:rPr lang="bg-BG" sz="1600" dirty="0" smtClean="0"/>
              <a:t>ООД</a:t>
            </a:r>
            <a:br>
              <a:rPr lang="bg-BG" sz="1600" dirty="0" smtClean="0"/>
            </a:br>
            <a:r>
              <a:rPr lang="en-US" sz="1600" dirty="0" smtClean="0"/>
              <a:t>												        </a:t>
            </a:r>
            <a:r>
              <a:rPr lang="en-US" sz="1600" dirty="0" smtClean="0"/>
              <a:t>    </a:t>
            </a:r>
            <a:r>
              <a:rPr lang="bg-BG" sz="1600" dirty="0" smtClean="0"/>
              <a:t>гр</a:t>
            </a:r>
            <a:r>
              <a:rPr lang="bg-BG" sz="1600" dirty="0" smtClean="0"/>
              <a:t>. София</a:t>
            </a:r>
            <a:br>
              <a:rPr lang="bg-BG" sz="1600" dirty="0" smtClean="0"/>
            </a:br>
            <a:r>
              <a:rPr lang="en-US" sz="1600" dirty="0" smtClean="0"/>
              <a:t>											</a:t>
            </a:r>
            <a:r>
              <a:rPr lang="en-US" sz="1600" dirty="0" smtClean="0"/>
              <a:t>     </a:t>
            </a:r>
            <a:r>
              <a:rPr lang="bg-BG" sz="1600" dirty="0" smtClean="0"/>
              <a:t>ул. “Оборище” №38</a:t>
            </a:r>
            <a:br>
              <a:rPr lang="bg-BG" sz="1600" dirty="0" smtClean="0"/>
            </a:br>
            <a:r>
              <a:rPr lang="en-US" sz="1600" dirty="0" smtClean="0"/>
              <a:t>												</a:t>
            </a:r>
            <a:r>
              <a:rPr lang="en-US" sz="1600" dirty="0" smtClean="0"/>
              <a:t>    </a:t>
            </a:r>
            <a:r>
              <a:rPr lang="bg-BG" sz="1600" dirty="0" smtClean="0"/>
              <a:t>тел</a:t>
            </a:r>
            <a:r>
              <a:rPr lang="bg-BG" sz="1600" dirty="0" smtClean="0"/>
              <a:t>.: 943 37 00</a:t>
            </a:r>
            <a:r>
              <a:rPr lang="en-US" sz="1600" dirty="0" smtClean="0"/>
              <a:t> 										</a:t>
            </a:r>
            <a:r>
              <a:rPr lang="en-US" sz="1600" dirty="0" smtClean="0"/>
              <a:t>          </a:t>
            </a:r>
            <a:r>
              <a:rPr lang="en-US" sz="1600" dirty="0" smtClean="0"/>
              <a:t> </a:t>
            </a:r>
            <a:r>
              <a:rPr lang="en-GB" sz="1600" dirty="0" smtClean="0"/>
              <a:t>E-mail</a:t>
            </a:r>
            <a:r>
              <a:rPr lang="en-GB" sz="1600" dirty="0" smtClean="0"/>
              <a:t>:</a:t>
            </a:r>
            <a:r>
              <a:rPr lang="en-US" sz="1600" dirty="0" smtClean="0"/>
              <a:t> office@afa.bg </a:t>
            </a:r>
            <a:r>
              <a:rPr lang="bg-BG" sz="1600" dirty="0" smtClean="0"/>
              <a:t/>
            </a:r>
            <a:br>
              <a:rPr lang="bg-BG" sz="1600" dirty="0" smtClean="0"/>
            </a:br>
            <a:r>
              <a:rPr lang="en-US" sz="1600" dirty="0" smtClean="0"/>
              <a:t>												    </a:t>
            </a:r>
            <a:r>
              <a:rPr lang="en-US" sz="1600" dirty="0" smtClean="0"/>
              <a:t>      </a:t>
            </a:r>
            <a:r>
              <a:rPr lang="en-US" sz="1600" dirty="0" smtClean="0"/>
              <a:t>www.afa.bg</a:t>
            </a:r>
            <a:endParaRPr lang="bg-BG" sz="1600" dirty="0" smtClean="0"/>
          </a:p>
          <a:p>
            <a:pPr algn="ctr">
              <a:buNone/>
            </a:pPr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2229"/>
            <a:ext cx="8664575" cy="761546"/>
          </a:xfrm>
        </p:spPr>
        <p:txBody>
          <a:bodyPr/>
          <a:lstStyle/>
          <a:p>
            <a:pPr marL="623888"/>
            <a:r>
              <a:rPr lang="en-US" sz="3000" dirty="0" smtClean="0"/>
              <a:t>I.</a:t>
            </a:r>
            <a:r>
              <a:rPr lang="bg-BG" sz="3000" dirty="0" smtClean="0"/>
              <a:t> Видовете проекти по международни програми и ангажименти на регистрираните одитори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17487"/>
            <a:ext cx="7772400" cy="4325256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bg-BG" sz="1680" u="sng" dirty="0" smtClean="0"/>
              <a:t>Безвъзмездни помощи от:</a:t>
            </a:r>
            <a:endParaRPr lang="bg-BG" sz="168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680" dirty="0" smtClean="0"/>
              <a:t>1. Европейски структурни фондове (ЕФРР, ЕСФ, КФ)</a:t>
            </a:r>
            <a:endParaRPr lang="en-US" sz="1680" dirty="0" smtClean="0"/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680" dirty="0" smtClean="0"/>
              <a:t>2. </a:t>
            </a:r>
            <a:r>
              <a:rPr lang="bg-BG" sz="1680" dirty="0" err="1" smtClean="0"/>
              <a:t>Кохезионен</a:t>
            </a:r>
            <a:r>
              <a:rPr lang="bg-BG" sz="1680" dirty="0" smtClean="0"/>
              <a:t> фонд</a:t>
            </a:r>
          </a:p>
          <a:p>
            <a:pPr marL="449263" indent="-85725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bg-BG" sz="1680" dirty="0" smtClean="0"/>
              <a:t> Седем Оперативни програми (2007-2013 г.)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680" dirty="0" smtClean="0"/>
              <a:t>3. Европейски фондове за селско стопанство (ЕЗФРСР и ЕФГЗ). Европейски фонд за рибарство</a:t>
            </a:r>
          </a:p>
          <a:p>
            <a:pPr marL="449263" indent="-85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bg-BG" sz="1680" dirty="0" smtClean="0"/>
              <a:t> Два национални стратегически плана и програми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680" dirty="0" smtClean="0"/>
              <a:t>4. Други европейски програми и инициативи, в т.ч.</a:t>
            </a:r>
          </a:p>
          <a:p>
            <a:pPr marL="536575" indent="-1730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bg-BG" sz="1680" dirty="0" smtClean="0"/>
              <a:t>Пет двустранни програми за трансгранично сътрудничество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bg-BG" sz="1680" dirty="0" smtClean="0"/>
              <a:t>5. Други международни споразумения по реда на междудържавни договори или от международни правителствени и неправителствени организации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1262"/>
            <a:ext cx="8664575" cy="601889"/>
          </a:xfrm>
        </p:spPr>
        <p:txBody>
          <a:bodyPr/>
          <a:lstStyle/>
          <a:p>
            <a:pPr marL="711200"/>
            <a:r>
              <a:rPr lang="en-US" sz="3000" dirty="0" smtClean="0"/>
              <a:t>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09371"/>
            <a:ext cx="7772400" cy="3610428"/>
          </a:xfrm>
        </p:spPr>
        <p:txBody>
          <a:bodyPr/>
          <a:lstStyle/>
          <a:p>
            <a:pPr>
              <a:buNone/>
            </a:pPr>
            <a:r>
              <a:rPr lang="bg-BG" sz="2400" dirty="0" smtClean="0"/>
              <a:t>Заемни средства от:</a:t>
            </a:r>
          </a:p>
          <a:p>
            <a:pPr marL="514350" indent="-514350">
              <a:buAutoNum type="arabicParenR"/>
            </a:pPr>
            <a:r>
              <a:rPr lang="bg-BG" sz="2400" dirty="0" smtClean="0"/>
              <a:t>Международната банка за възстановяване и развитие  (МБВР)</a:t>
            </a:r>
          </a:p>
          <a:p>
            <a:pPr marL="514350" indent="-514350">
              <a:buAutoNum type="arabicParenR"/>
            </a:pPr>
            <a:r>
              <a:rPr lang="bg-BG" sz="2400" dirty="0" smtClean="0"/>
              <a:t>Европейската банка за възстановяване и развитие и Европейска инвестиционна  банка/ Европейски инвестиционен фонд (ЕБВР и ЕИБ/ЕИФ)</a:t>
            </a:r>
          </a:p>
          <a:p>
            <a:pPr marL="514350" indent="-514350">
              <a:buAutoNum type="arabicParenR"/>
            </a:pPr>
            <a:r>
              <a:rPr lang="bg-BG" sz="2400" dirty="0" smtClean="0"/>
              <a:t>Други международни кредитни и правителствени институции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3204"/>
            <a:ext cx="8382000" cy="928913"/>
          </a:xfrm>
        </p:spPr>
        <p:txBody>
          <a:bodyPr/>
          <a:lstStyle/>
          <a:p>
            <a:pPr marL="363538"/>
            <a:r>
              <a:rPr lang="en-US" sz="3000" dirty="0" smtClean="0"/>
              <a:t>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7228" y="2046513"/>
            <a:ext cx="7772400" cy="390071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bg-BG" sz="1800" dirty="0" smtClean="0"/>
              <a:t>Видове отчетност по международни програми:</a:t>
            </a:r>
          </a:p>
          <a:p>
            <a:pPr marL="1089025" lvl="1" indent="-457200" eaLnBrk="1" hangingPunct="1">
              <a:lnSpc>
                <a:spcPct val="130000"/>
              </a:lnSpc>
            </a:pPr>
            <a:r>
              <a:rPr lang="bg-BG" sz="1800" dirty="0" smtClean="0"/>
              <a:t>по общоприетите правила за отчетност на бюджетните предприятия  (МФ)  или по общоприетите правила на НСФОМСП и МСФО</a:t>
            </a:r>
            <a:endParaRPr lang="en-US" sz="1800" dirty="0" smtClean="0">
              <a:ln w="12700" cap="rnd" cmpd="sng">
                <a:solidFill>
                  <a:schemeClr val="tx1"/>
                </a:solidFill>
              </a:ln>
            </a:endParaRPr>
          </a:p>
          <a:p>
            <a:pPr marL="1089025" lvl="1" indent="-457200" eaLnBrk="1" hangingPunct="1">
              <a:lnSpc>
                <a:spcPct val="130000"/>
              </a:lnSpc>
              <a:buNone/>
            </a:pPr>
            <a:r>
              <a:rPr lang="en-US" sz="1800" dirty="0" smtClean="0">
                <a:ln w="12700" cap="rnd" cmpd="sng">
                  <a:solidFill>
                    <a:schemeClr val="tx1"/>
                  </a:solidFill>
                </a:ln>
              </a:rPr>
              <a:t>			</a:t>
            </a:r>
            <a:r>
              <a:rPr lang="en-US" sz="1800" dirty="0" smtClean="0">
                <a:ln w="12700" cap="rnd" cmpd="sng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	</a:t>
            </a:r>
            <a:r>
              <a:rPr lang="bg-BG" sz="1800" b="1" dirty="0" smtClean="0">
                <a:ln w="12700" cap="rnd" cmpd="sng"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bg-BG" sz="1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</a:t>
            </a:r>
          </a:p>
          <a:p>
            <a:pPr marL="1089025" lvl="1" indent="-457200" eaLnBrk="1" hangingPunct="1">
              <a:lnSpc>
                <a:spcPct val="130000"/>
              </a:lnSpc>
            </a:pPr>
            <a:r>
              <a:rPr lang="bg-BG" sz="1800" dirty="0" smtClean="0"/>
              <a:t>по правилата на съответната </a:t>
            </a:r>
            <a:r>
              <a:rPr lang="en-US" sz="1800" dirty="0" smtClean="0"/>
              <a:t>e</a:t>
            </a:r>
            <a:r>
              <a:rPr lang="bg-BG" sz="1800" dirty="0" smtClean="0"/>
              <a:t>вропейска/международна програма или кредитна институция:</a:t>
            </a:r>
          </a:p>
          <a:p>
            <a:pPr marL="1089025" lvl="1" indent="-457200" eaLnBrk="1" hangingPunct="1">
              <a:lnSpc>
                <a:spcPct val="130000"/>
              </a:lnSpc>
              <a:buFont typeface="Courier New" pitchFamily="49" charset="0"/>
              <a:buNone/>
            </a:pPr>
            <a:r>
              <a:rPr lang="bg-BG" sz="1800" dirty="0" smtClean="0"/>
              <a:t>	1. тип оперативно-описателен отчет на разходите (фактически спрямо бюджетирани), или </a:t>
            </a:r>
          </a:p>
          <a:p>
            <a:pPr marL="1089025" lvl="1" indent="-457200" eaLnBrk="1" hangingPunct="1">
              <a:lnSpc>
                <a:spcPct val="130000"/>
              </a:lnSpc>
              <a:buFont typeface="Courier New" pitchFamily="49" charset="0"/>
              <a:buNone/>
            </a:pPr>
            <a:r>
              <a:rPr lang="bg-BG" sz="1800" dirty="0" smtClean="0"/>
              <a:t>	2. тип финансов отчет със специално предназначение </a:t>
            </a:r>
            <a:r>
              <a:rPr lang="en-US" sz="1800" dirty="0" smtClean="0"/>
              <a:t>           </a:t>
            </a:r>
            <a:r>
              <a:rPr lang="bg-BG" sz="1800" dirty="0" smtClean="0"/>
              <a:t>(по специална отчетна рамка)</a:t>
            </a:r>
            <a:endParaRPr lang="en-US" sz="1800" dirty="0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5767"/>
            <a:ext cx="8382000" cy="1378856"/>
          </a:xfrm>
        </p:spPr>
        <p:txBody>
          <a:bodyPr/>
          <a:lstStyle/>
          <a:p>
            <a:pPr marL="449263" indent="-85725"/>
            <a:r>
              <a:rPr lang="en-US" sz="3000" dirty="0" smtClean="0"/>
              <a:t>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endParaRPr lang="en-US" sz="30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482" y="2191657"/>
            <a:ext cx="8223250" cy="3547156"/>
          </a:xfrm>
        </p:spPr>
        <p:txBody>
          <a:bodyPr/>
          <a:lstStyle/>
          <a:p>
            <a:pPr indent="33338" eaLnBrk="1" hangingPunct="1">
              <a:spcBef>
                <a:spcPct val="0"/>
              </a:spcBef>
              <a:buFontTx/>
              <a:buNone/>
            </a:pPr>
            <a:r>
              <a:rPr lang="bg-BG" sz="2600" dirty="0" smtClean="0"/>
              <a:t>  </a:t>
            </a:r>
            <a:r>
              <a:rPr lang="bg-BG" sz="2400" dirty="0" smtClean="0"/>
              <a:t>Изисквания за </a:t>
            </a:r>
            <a:r>
              <a:rPr lang="bg-BG" sz="2400" u="sng" dirty="0" smtClean="0"/>
              <a:t>паралелност</a:t>
            </a:r>
            <a:r>
              <a:rPr lang="bg-BG" sz="2400" dirty="0" smtClean="0"/>
              <a:t> на отчетността на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bg-BG" sz="2400" dirty="0" smtClean="0"/>
              <a:t>     използваните средства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bg-BG" sz="2600" dirty="0" smtClean="0"/>
          </a:p>
          <a:p>
            <a:pPr marL="1089025" lvl="1" indent="-457200" eaLnBrk="1" hangingPunct="1">
              <a:lnSpc>
                <a:spcPct val="130000"/>
              </a:lnSpc>
            </a:pPr>
            <a:r>
              <a:rPr lang="bg-BG" sz="2200" dirty="0" smtClean="0"/>
              <a:t>по общоприетите правила за отчетност на бюджетните предприятия /на отчетната рамка на бенефициента, и</a:t>
            </a:r>
          </a:p>
          <a:p>
            <a:pPr marL="1089025" lvl="1" indent="-457200" eaLnBrk="1" hangingPunct="1">
              <a:lnSpc>
                <a:spcPct val="130000"/>
              </a:lnSpc>
            </a:pPr>
            <a:r>
              <a:rPr lang="bg-BG" sz="2200" dirty="0" smtClean="0"/>
              <a:t>по правилата и изискванията на международния партньор (контрагент).</a:t>
            </a:r>
            <a:endParaRPr lang="en-US" sz="2200" dirty="0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3"/>
          <p:cNvSpPr>
            <a:spLocks noGrp="1"/>
          </p:cNvSpPr>
          <p:nvPr>
            <p:ph type="title"/>
          </p:nvPr>
        </p:nvSpPr>
        <p:spPr>
          <a:xfrm>
            <a:off x="232229" y="261712"/>
            <a:ext cx="8432346" cy="812347"/>
          </a:xfrm>
        </p:spPr>
        <p:txBody>
          <a:bodyPr/>
          <a:lstStyle/>
          <a:p>
            <a:pPr marL="449263" eaLnBrk="1" hangingPunct="1"/>
            <a:r>
              <a:rPr lang="en-US" sz="3000" dirty="0" smtClean="0"/>
              <a:t>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endParaRPr lang="en-US" sz="3000" dirty="0" smtClean="0"/>
          </a:p>
        </p:txBody>
      </p:sp>
      <p:sp>
        <p:nvSpPr>
          <p:cNvPr id="24579" name="Content Placeholder 4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507320" y="2046514"/>
            <a:ext cx="8112125" cy="448491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bg-BG" sz="2200" dirty="0" smtClean="0"/>
              <a:t>	</a:t>
            </a:r>
            <a:r>
              <a:rPr lang="bg-BG" sz="2000" dirty="0" smtClean="0"/>
              <a:t>Отчетност по правилата на европейска/друга международна помощ - програма или на кредитната институция</a:t>
            </a:r>
          </a:p>
          <a:p>
            <a:pPr marL="1089025" lvl="1" indent="-457200" eaLnBrk="1" hangingPunct="1">
              <a:lnSpc>
                <a:spcPct val="130000"/>
              </a:lnSpc>
              <a:defRPr/>
            </a:pPr>
            <a:r>
              <a:rPr lang="bg-BG" sz="1800" dirty="0" smtClean="0"/>
              <a:t>Първична документация</a:t>
            </a:r>
          </a:p>
          <a:p>
            <a:pPr marL="1089025" lvl="1" indent="-457200" eaLnBrk="1" hangingPunct="1">
              <a:lnSpc>
                <a:spcPct val="130000"/>
              </a:lnSpc>
              <a:defRPr/>
            </a:pPr>
            <a:r>
              <a:rPr lang="bg-BG" sz="1800" dirty="0" smtClean="0"/>
              <a:t>Класификация на разходите и дейностите</a:t>
            </a:r>
          </a:p>
          <a:p>
            <a:pPr marL="1089025" lvl="1" indent="-457200" eaLnBrk="1" hangingPunct="1">
              <a:lnSpc>
                <a:spcPct val="130000"/>
              </a:lnSpc>
              <a:defRPr/>
            </a:pPr>
            <a:r>
              <a:rPr lang="bg-BG" sz="1800" dirty="0" smtClean="0"/>
              <a:t>Движения на средствата</a:t>
            </a:r>
          </a:p>
          <a:p>
            <a:pPr marL="1489075" lvl="2" indent="-457200" eaLnBrk="1" hangingPunct="1">
              <a:lnSpc>
                <a:spcPct val="130000"/>
              </a:lnSpc>
              <a:defRPr/>
            </a:pPr>
            <a:r>
              <a:rPr lang="bg-BG" sz="1600" dirty="0" smtClean="0"/>
              <a:t>Възстановявания/ плащания</a:t>
            </a:r>
          </a:p>
          <a:p>
            <a:pPr marL="1489075" lvl="2" indent="-457200" eaLnBrk="1" hangingPunct="1">
              <a:lnSpc>
                <a:spcPct val="130000"/>
              </a:lnSpc>
              <a:defRPr/>
            </a:pPr>
            <a:r>
              <a:rPr lang="bg-BG" sz="1600" dirty="0" smtClean="0"/>
              <a:t>Аванси</a:t>
            </a:r>
            <a:endParaRPr lang="en-US" sz="1600" dirty="0" smtClean="0"/>
          </a:p>
          <a:p>
            <a:pPr marL="1431925" lvl="2" indent="-457200" eaLnBrk="1" hangingPunct="1">
              <a:lnSpc>
                <a:spcPct val="130000"/>
              </a:lnSpc>
              <a:buFontTx/>
              <a:buNone/>
              <a:defRPr/>
            </a:pPr>
            <a:endParaRPr lang="bg-BG" sz="2200" dirty="0" smtClean="0">
              <a:latin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37029" y="4281715"/>
            <a:ext cx="7968342" cy="18868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marL="1431925" lvl="2" indent="-457200">
              <a:lnSpc>
                <a:spcPct val="130000"/>
              </a:lnSpc>
              <a:defRPr/>
            </a:pPr>
            <a:r>
              <a:rPr lang="bg-BG" sz="1600" b="1" i="1" dirty="0"/>
              <a:t>Проблеми на разграничаване на информацията</a:t>
            </a:r>
            <a:r>
              <a:rPr lang="bg-BG" sz="1600" b="1" i="1" dirty="0">
                <a:latin typeface="Times New Roman" pitchFamily="18" charset="0"/>
              </a:rPr>
              <a:t> </a:t>
            </a:r>
            <a:r>
              <a:rPr lang="bg-BG" sz="1600" i="1" dirty="0">
                <a:latin typeface="Times New Roman" pitchFamily="18" charset="0"/>
              </a:rPr>
              <a:t>– </a:t>
            </a:r>
            <a:r>
              <a:rPr lang="bg-BG" sz="1600" i="1" dirty="0"/>
              <a:t>отделна </a:t>
            </a:r>
          </a:p>
          <a:p>
            <a:pPr marL="1431925" lvl="2" indent="-457200">
              <a:lnSpc>
                <a:spcPct val="130000"/>
              </a:lnSpc>
              <a:defRPr/>
            </a:pPr>
            <a:r>
              <a:rPr lang="bg-BG" sz="1600" i="1" dirty="0"/>
              <a:t>аналитичност, разпределение на косвени разходи.</a:t>
            </a:r>
          </a:p>
          <a:p>
            <a:pPr marL="1431925" lvl="2" indent="-457200">
              <a:lnSpc>
                <a:spcPct val="130000"/>
              </a:lnSpc>
              <a:defRPr/>
            </a:pPr>
            <a:r>
              <a:rPr lang="bg-BG" sz="1600" b="1" i="1" dirty="0"/>
              <a:t>Съфинансирания</a:t>
            </a:r>
            <a:r>
              <a:rPr lang="bg-BG" sz="1600" i="1" dirty="0"/>
              <a:t> – разпределение на фактическите разходи в </a:t>
            </a:r>
          </a:p>
          <a:p>
            <a:pPr marL="1431925" lvl="2" indent="-457200">
              <a:lnSpc>
                <a:spcPct val="130000"/>
              </a:lnSpc>
              <a:defRPr/>
            </a:pPr>
            <a:r>
              <a:rPr lang="bg-BG" sz="1600" i="1" dirty="0"/>
              <a:t>договореното съотношение независимо от реда на плащанията.</a:t>
            </a:r>
          </a:p>
          <a:p>
            <a:pPr algn="ctr">
              <a:defRPr/>
            </a:pPr>
            <a:endParaRPr lang="en-US" sz="1800" b="1" dirty="0">
              <a:latin typeface="Tahoma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3"/>
          <p:cNvSpPr>
            <a:spLocks noGrp="1"/>
          </p:cNvSpPr>
          <p:nvPr>
            <p:ph type="title"/>
          </p:nvPr>
        </p:nvSpPr>
        <p:spPr>
          <a:xfrm>
            <a:off x="0" y="305026"/>
            <a:ext cx="8620353" cy="1233488"/>
          </a:xfrm>
        </p:spPr>
        <p:txBody>
          <a:bodyPr/>
          <a:lstStyle/>
          <a:p>
            <a:pPr marL="623888" indent="-363538" eaLnBrk="1" hangingPunct="1"/>
            <a:r>
              <a:rPr lang="en-US" sz="3000" dirty="0" smtClean="0"/>
              <a:t>I. </a:t>
            </a:r>
            <a:r>
              <a:rPr lang="bg-BG" sz="3000" dirty="0" smtClean="0"/>
              <a:t>Видовете проекти по международни програми и ангажименти на регистрираните одитори</a:t>
            </a:r>
            <a:endParaRPr lang="en-US" sz="3000" dirty="0" smtClean="0"/>
          </a:p>
        </p:txBody>
      </p:sp>
      <p:sp>
        <p:nvSpPr>
          <p:cNvPr id="32771" name="Content Placeholder 4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409348" y="1959429"/>
            <a:ext cx="8223250" cy="470262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bg-BG" sz="2400" dirty="0" smtClean="0"/>
              <a:t>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bg-BG" sz="2400" dirty="0" smtClean="0"/>
              <a:t>	</a:t>
            </a:r>
            <a:r>
              <a:rPr lang="bg-BG" sz="2200" dirty="0" smtClean="0"/>
              <a:t>Организация на отчетно-информационната система</a:t>
            </a:r>
            <a:r>
              <a:rPr lang="en-US" sz="2200" dirty="0" smtClean="0"/>
              <a:t> </a:t>
            </a:r>
            <a:r>
              <a:rPr lang="bg-BG" sz="2200" dirty="0" smtClean="0"/>
              <a:t>на бен</a:t>
            </a:r>
            <a:r>
              <a:rPr lang="en-US" sz="2200" dirty="0" smtClean="0"/>
              <a:t>e</a:t>
            </a:r>
            <a:r>
              <a:rPr lang="bg-BG" sz="2200" dirty="0" smtClean="0"/>
              <a:t>фициента</a:t>
            </a:r>
          </a:p>
          <a:p>
            <a:pPr marL="1089025" lvl="1" indent="-457200" eaLnBrk="1" hangingPunct="1">
              <a:spcBef>
                <a:spcPct val="0"/>
              </a:spcBef>
            </a:pPr>
            <a:r>
              <a:rPr lang="bg-BG" sz="2200" dirty="0" smtClean="0"/>
              <a:t>паралелност</a:t>
            </a:r>
          </a:p>
          <a:p>
            <a:pPr marL="1089025" lvl="1" indent="-457200" eaLnBrk="1" hangingPunct="1">
              <a:spcBef>
                <a:spcPct val="0"/>
              </a:spcBef>
            </a:pPr>
            <a:r>
              <a:rPr lang="bg-BG" sz="2200" dirty="0" smtClean="0"/>
              <a:t>отделен модул – философия на изграждането</a:t>
            </a:r>
          </a:p>
          <a:p>
            <a:pPr marL="1089025" lvl="1" indent="-457200" eaLnBrk="1" hangingPunct="1">
              <a:spcBef>
                <a:spcPct val="0"/>
              </a:spcBef>
            </a:pPr>
            <a:r>
              <a:rPr lang="bg-BG" sz="2200" dirty="0" smtClean="0"/>
              <a:t>връзка с другите информационни системи (вътрешни и външни)</a:t>
            </a:r>
          </a:p>
          <a:p>
            <a:pPr marL="1089025" lvl="1" indent="-457200" eaLnBrk="1" hangingPunct="1">
              <a:spcBef>
                <a:spcPct val="0"/>
              </a:spcBef>
            </a:pPr>
            <a:r>
              <a:rPr lang="bg-BG" sz="2200" dirty="0" smtClean="0"/>
              <a:t>покриване на различни периоди спрямо счетоводните </a:t>
            </a:r>
          </a:p>
          <a:p>
            <a:pPr marL="1089025" lvl="1" indent="-457200" eaLnBrk="1" hangingPunct="1">
              <a:spcBef>
                <a:spcPct val="0"/>
              </a:spcBef>
            </a:pPr>
            <a:r>
              <a:rPr lang="bg-BG" sz="2200" dirty="0" smtClean="0"/>
              <a:t>електронно досие на проекта</a:t>
            </a:r>
          </a:p>
          <a:p>
            <a:pPr marL="1089025" lvl="1" indent="-457200" eaLnBrk="1" hangingPunct="1">
              <a:spcBef>
                <a:spcPct val="0"/>
              </a:spcBef>
            </a:pPr>
            <a:r>
              <a:rPr lang="bg-BG" sz="2200" dirty="0" smtClean="0"/>
              <a:t>одиторски модул -  проследимост, референции и доказателственост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 - Capex 03-26-01 bas">
  <a:themeElements>
    <a:clrScheme name="">
      <a:dk1>
        <a:srgbClr val="000000"/>
      </a:dk1>
      <a:lt1>
        <a:srgbClr val="FFFFFF"/>
      </a:lt1>
      <a:dk2>
        <a:srgbClr val="143B7B"/>
      </a:dk2>
      <a:lt2>
        <a:srgbClr val="FFFFCC"/>
      </a:lt2>
      <a:accent1>
        <a:srgbClr val="F00000"/>
      </a:accent1>
      <a:accent2>
        <a:srgbClr val="00B511"/>
      </a:accent2>
      <a:accent3>
        <a:srgbClr val="AAAFBF"/>
      </a:accent3>
      <a:accent4>
        <a:srgbClr val="DADADA"/>
      </a:accent4>
      <a:accent5>
        <a:srgbClr val="F6AAAA"/>
      </a:accent5>
      <a:accent6>
        <a:srgbClr val="00A40E"/>
      </a:accent6>
      <a:hlink>
        <a:srgbClr val="F66708"/>
      </a:hlink>
      <a:folHlink>
        <a:srgbClr val="0097ED"/>
      </a:folHlink>
    </a:clrScheme>
    <a:fontScheme name="slides - Capex 03-26-01 ba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228600" marR="0" indent="-228600" algn="l" defTabSz="914400" rtl="0" eaLnBrk="0" fontAlgn="base" latinLnBrk="0" hangingPunct="0">
          <a:lnSpc>
            <a:spcPct val="90000"/>
          </a:lnSpc>
          <a:spcBef>
            <a:spcPct val="50000"/>
          </a:spcBef>
          <a:spcAft>
            <a:spcPts val="400"/>
          </a:spcAft>
          <a:buClr>
            <a:schemeClr val="tx2"/>
          </a:buClr>
          <a:buSzPct val="80000"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228600" marR="0" indent="-228600" algn="l" defTabSz="914400" rtl="0" eaLnBrk="0" fontAlgn="base" latinLnBrk="0" hangingPunct="0">
          <a:lnSpc>
            <a:spcPct val="90000"/>
          </a:lnSpc>
          <a:spcBef>
            <a:spcPct val="50000"/>
          </a:spcBef>
          <a:spcAft>
            <a:spcPts val="400"/>
          </a:spcAft>
          <a:buClr>
            <a:schemeClr val="tx2"/>
          </a:buClr>
          <a:buSzPct val="80000"/>
          <a:buFontTx/>
          <a:buChar char="•"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lides - Capex 03-26-01 bas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s - Capex 03-26-01 ba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s - Capex 03-26-01 bas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s - Capex 03-26-01 bas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s - Capex 03-26-01 bas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s - Capex 03-26-01 bas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s - Capex 03-26-01 bas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Valia-Iordanova-presentation-AFA-10.03.2011</Template>
  <TotalTime>19454</TotalTime>
  <Words>2187</Words>
  <Application>Microsoft Office PowerPoint</Application>
  <PresentationFormat>On-screen Show (4:3)</PresentationFormat>
  <Paragraphs>243</Paragraphs>
  <Slides>36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slides - Capex 03-26-01 bas</vt:lpstr>
      <vt:lpstr>Slide 1</vt:lpstr>
      <vt:lpstr>Основни въпроси</vt:lpstr>
      <vt:lpstr>   I. Видовете проекти по международни програми и ангажименти на регистрираните одитори </vt:lpstr>
      <vt:lpstr>I. Видовете проекти по международни програми и ангажименти на регистрираните одитори</vt:lpstr>
      <vt:lpstr>I. Видовете проекти по международни програми и ангажименти на регистрираните одитори</vt:lpstr>
      <vt:lpstr>I. Видовете проекти по международни програми и ангажименти на регистрираните одитори</vt:lpstr>
      <vt:lpstr>I. Видовете проекти по международни програми и ангажименти на регистрираните одитори</vt:lpstr>
      <vt:lpstr>I. Видовете проекти по международни програми и ангажименти на регистрираните одитори</vt:lpstr>
      <vt:lpstr>I. Видовете проекти по международни програми и ангажименти на регистрираните одитори</vt:lpstr>
      <vt:lpstr>I. Видовете проекти по международни програми и ангажименти на регистрираните одитори</vt:lpstr>
      <vt:lpstr>І. Стандарти, прилагани при проверки на отчети по проекти, финансирани от Европейските фондове и други  международни институции</vt:lpstr>
      <vt:lpstr>І. Стандарти, прилагани при проверки на отчети по проекти, финансирани от Европейските фондове и други  международни институции</vt:lpstr>
      <vt:lpstr>І. Стандарти, прилагани при проверки на отчети по проекти, финансирани от Европейските фондове и други  международни институции</vt:lpstr>
      <vt:lpstr>І. Стандарти, прилагани при проверки на отчети по проекти, финансирани от Европейските фондове и други  международни институции</vt:lpstr>
      <vt:lpstr>І. Стандарти, прилагани при проверки на отчети по проекти, финансирани от Европейските фондове и други  международни институции</vt:lpstr>
      <vt:lpstr> І. Фази на провеждане на ангажименти съгласно  МСССУ 4400, МСАИС 3000 и МОС 800 – прилики и различия</vt:lpstr>
      <vt:lpstr>II. Основни проблеми на настоящия програмен период 2007-2013 г. - 1  </vt:lpstr>
      <vt:lpstr>II. Основни проблеми на настоящия програмен период 2007-2013 г. - 2</vt:lpstr>
      <vt:lpstr>II. Основни проблеми на настоящия програмен период 2007-2013 г.         1. Процедури и документи по процеса на избор на одитор</vt:lpstr>
      <vt:lpstr>II. Основни проблеми на настоящия програмен период 2007-2013 г.            2. Налагани образци на документи при договаряне на обхвата и вида на ангажименти и процедурите за изпълнение </vt:lpstr>
      <vt:lpstr>II. Основни проблеми на настоящия програмен период 2007-2013 г.   3. Неунифицираност на указанията и изискванията на УО/МЗ            за вида, начина и сроковете на изпълнението на                                               ангажимента на регистрирания одитор</vt:lpstr>
      <vt:lpstr>II. Основни проблеми на настоящия програмен период 2007-2013 г.                                                                                               4. Липса на координация и сътрудничество между СО, УО/МЗ и ИДЕС</vt:lpstr>
      <vt:lpstr>II. Основни проблеми на настоящия програмен период 2007-2013 г.                                                           5. Неразбиране и недостатъчно обучение  на служителите на УО/МЗ за характера и работата на регистрираните одитори</vt:lpstr>
      <vt:lpstr>II. Основни проблеми на настоящия програмен период 2007-2013 г.                                                                                                                                                                                                                      6. Състояние на отчетността и неразбиране на бенефициентите за характера на работата на регистрираните одитори </vt:lpstr>
      <vt:lpstr>II. Основни проблеми на настоящия програмен период 2007-2013 г.                                                                                                   7. Формализиране на политиките на ИДЕС за работа на регистрираните одитори по ОП и други международни институции </vt:lpstr>
      <vt:lpstr>III. Инструкцията на МФ / м. юли 2013 г.           Опит за подобрение и унифициране </vt:lpstr>
      <vt:lpstr>III. Инструкцията на МФ / м. юли 2013 г.   1. Обхват и специфика на технологията на ангажимента на проверки на проектите по ОП от регистрираните одитори. </vt:lpstr>
      <vt:lpstr>III. Инструкцията на МФ / м. юли 2013 г.   2. Съдържание и техническо оформяне на доклада на регистрирания одитор (доклада за констатации)</vt:lpstr>
      <vt:lpstr>III. Инструкцията на МФ / м. юли 2013 г.  3. Предложени насоки за изискване към техническите предложения на регистрирани одитори при избор на изпълнител за проверки по МСССУ 4400 на проекти по ОП </vt:lpstr>
      <vt:lpstr>III. Инструкцията на МФ / м. юли 2013 г.  4. Предложения относно регламентирането и регулирането на услугите по проверки по МСССУ 4400 на проекти по ОП</vt:lpstr>
      <vt:lpstr>III. Инструкцията на МФ / м. юли 2013 г.  4. Предложения относно регламентирането и регулирането на услугите по проверки по МСССУ 4400 на проекти по ОП</vt:lpstr>
      <vt:lpstr>IV. Решенията за подобрение за идващия програмен период 2014-2020 г. </vt:lpstr>
      <vt:lpstr>IV. Решенията за подобрение за идващия програмен период 2014-2020 г.</vt:lpstr>
      <vt:lpstr>IV. Решенията за подобрение за идващия програмен период 2014-2020 г.</vt:lpstr>
      <vt:lpstr>Slide 35</vt:lpstr>
      <vt:lpstr>Slide 36</vt:lpstr>
    </vt:vector>
  </TitlesOfParts>
  <Company>AFA OOD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IAS 1</dc:title>
  <dc:creator>Multimedia</dc:creator>
  <cp:lastModifiedBy>Aleksandra Ivanova</cp:lastModifiedBy>
  <cp:revision>2014</cp:revision>
  <cp:lastPrinted>2001-10-22T13:51:43Z</cp:lastPrinted>
  <dcterms:created xsi:type="dcterms:W3CDTF">2000-10-30T16:58:02Z</dcterms:created>
  <dcterms:modified xsi:type="dcterms:W3CDTF">2013-10-18T12:24:30Z</dcterms:modified>
</cp:coreProperties>
</file>