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</p:sldMasterIdLst>
  <p:notesMasterIdLst>
    <p:notesMasterId r:id="rId20"/>
  </p:notesMasterIdLst>
  <p:handoutMasterIdLst>
    <p:handoutMasterId r:id="rId21"/>
  </p:handoutMasterIdLst>
  <p:sldIdLst>
    <p:sldId id="365" r:id="rId8"/>
    <p:sldId id="412" r:id="rId9"/>
    <p:sldId id="437" r:id="rId10"/>
    <p:sldId id="414" r:id="rId11"/>
    <p:sldId id="459" r:id="rId12"/>
    <p:sldId id="465" r:id="rId13"/>
    <p:sldId id="477" r:id="rId14"/>
    <p:sldId id="375" r:id="rId15"/>
    <p:sldId id="397" r:id="rId16"/>
    <p:sldId id="473" r:id="rId17"/>
    <p:sldId id="475" r:id="rId18"/>
    <p:sldId id="392" r:id="rId19"/>
  </p:sldIdLst>
  <p:sldSz cx="9144000" cy="6858000" type="screen4x3"/>
  <p:notesSz cx="6669088" cy="99266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34"/>
    <a:srgbClr val="FFFFFF"/>
    <a:srgbClr val="7F7F7F"/>
    <a:srgbClr val="B5B900"/>
    <a:srgbClr val="58595B"/>
    <a:srgbClr val="F8F8F8"/>
    <a:srgbClr val="FBFBFB"/>
    <a:srgbClr val="242852"/>
    <a:srgbClr val="EDE9DF"/>
    <a:srgbClr val="A8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2" autoAdjust="0"/>
    <p:restoredTop sz="96395" autoAdjust="0"/>
  </p:normalViewPr>
  <p:slideViewPr>
    <p:cSldViewPr showGuides="1">
      <p:cViewPr varScale="1">
        <p:scale>
          <a:sx n="107" d="100"/>
          <a:sy n="107" d="100"/>
        </p:scale>
        <p:origin x="1860" y="114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B1-469A-B296-EDBFB3CBB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6D3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D34"/>
              </a:solidFill>
              <a:ln w="9525">
                <a:solidFill>
                  <a:srgbClr val="006D3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218226688919728E-2"/>
                  <c:y val="-3.304741933435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B1-469A-B296-EDBFB3CBBE81}"/>
                </c:ext>
              </c:extLst>
            </c:dLbl>
            <c:dLbl>
              <c:idx val="1"/>
              <c:layout>
                <c:manualLayout>
                  <c:x val="-1.2533308783650202E-2"/>
                  <c:y val="-2.796314229656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B1-469A-B296-EDBFB3CBBE81}"/>
                </c:ext>
              </c:extLst>
            </c:dLbl>
            <c:dLbl>
              <c:idx val="2"/>
              <c:layout>
                <c:manualLayout>
                  <c:x val="-2.5066617567300272E-2"/>
                  <c:y val="-4.321576536741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B1-469A-B296-EDBFB3CBBE81}"/>
                </c:ext>
              </c:extLst>
            </c:dLbl>
            <c:dLbl>
              <c:idx val="3"/>
              <c:layout>
                <c:manualLayout>
                  <c:x val="-7.3531155714283928E-3"/>
                  <c:y val="-3.3429321345247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B1-469A-B296-EDBFB3CBB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4.3999999999999997E-2</c:v>
                </c:pt>
                <c:pt idx="3">
                  <c:v>3.5000000000000003E-2</c:v>
                </c:pt>
                <c:pt idx="4">
                  <c:v>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B1-469A-B296-EDBFB3CBB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407176"/>
        <c:axId val="567403896"/>
      </c:lineChart>
      <c:catAx>
        <c:axId val="56740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03896"/>
        <c:crosses val="autoZero"/>
        <c:auto val="1"/>
        <c:lblAlgn val="ctr"/>
        <c:lblOffset val="100"/>
        <c:noMultiLvlLbl val="0"/>
      </c:catAx>
      <c:valAx>
        <c:axId val="56740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0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71" y="2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71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71" y="2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3" y="4714355"/>
            <a:ext cx="5335893" cy="4468584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71" y="9428713"/>
            <a:ext cx="2890665" cy="496333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 descr="Picture showing the ECA logo"/>
          <p:cNvPicPr/>
          <p:nvPr userDrawn="1"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3"/>
          <a:stretch/>
        </p:blipFill>
        <p:spPr bwMode="auto">
          <a:xfrm>
            <a:off x="6732240" y="2073751"/>
            <a:ext cx="2204720" cy="8991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Picture showing the ECA logo"/>
          <p:cNvPicPr/>
          <p:nvPr userDrawn="1"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3"/>
          <a:stretch/>
        </p:blipFill>
        <p:spPr bwMode="auto">
          <a:xfrm>
            <a:off x="477996" y="4495579"/>
            <a:ext cx="2204720" cy="913033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2" descr="S:\COS\EXT COMM\Visual Identity\Task B_Logo\Deliverables\All versions\For digital use\Vertical\JPEG\Ver_Full_Colour_JPG\ECA_Ver_Logo_Colour_Outline_Master__Bulgarian.jpg"/>
          <p:cNvPicPr preferRelativeResize="0"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9" y="5445223"/>
            <a:ext cx="718294" cy="8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 descr="Picture showing the ECA logo"/>
          <p:cNvPicPr/>
          <p:nvPr userDrawn="1"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3"/>
          <a:stretch/>
        </p:blipFill>
        <p:spPr bwMode="auto">
          <a:xfrm>
            <a:off x="7306727" y="6081842"/>
            <a:ext cx="1390392" cy="593596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 smtClean="0"/>
              <a:pPr>
                <a:defRPr/>
              </a:pPr>
              <a:t>24/10/2022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 smtClean="0"/>
              <a:pPr>
                <a:defRPr/>
              </a:pPr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icture showing the ECA logo"/>
          <p:cNvPicPr/>
          <p:nvPr userDrawn="1"/>
        </p:nvPicPr>
        <p:blipFill rotWithShape="1">
          <a:blip r:embed="rId3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3"/>
          <a:stretch/>
        </p:blipFill>
        <p:spPr bwMode="auto">
          <a:xfrm>
            <a:off x="506095" y="6298882"/>
            <a:ext cx="1102360" cy="4495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ru-RU" sz="4000" dirty="0"/>
              <a:t>Годишен доклад за изпълнението на европейския бюджет за </a:t>
            </a:r>
            <a:r>
              <a:rPr lang="bg-BG" sz="4000" dirty="0" smtClean="0"/>
              <a:t> </a:t>
            </a:r>
            <a:r>
              <a:rPr lang="bg-BG" sz="4000" dirty="0"/>
              <a:t>2021 г.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155459" y="4797152"/>
            <a:ext cx="5435600" cy="86518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bg-BG" sz="2400" dirty="0" smtClean="0"/>
              <a:t>Илиана Иванова</a:t>
            </a:r>
            <a:endParaRPr lang="bg-BG" sz="2400" dirty="0"/>
          </a:p>
          <a:p>
            <a:pPr eaLnBrk="1" hangingPunct="1">
              <a:spcBef>
                <a:spcPct val="0"/>
              </a:spcBef>
            </a:pPr>
            <a:r>
              <a:rPr lang="bg-BG" sz="2400" dirty="0" smtClean="0"/>
              <a:t>Член на Европейската сметна палата</a:t>
            </a:r>
            <a:endParaRPr lang="bg-BG" sz="2400" dirty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25" y="647700"/>
            <a:ext cx="5219700" cy="693068"/>
          </a:xfrm>
        </p:spPr>
        <p:txBody>
          <a:bodyPr/>
          <a:lstStyle/>
          <a:p>
            <a:pPr eaLnBrk="1" hangingPunct="1"/>
            <a:r>
              <a:rPr lang="bg-BG" sz="1600" dirty="0" smtClean="0"/>
              <a:t>Сметна палата на Република България</a:t>
            </a:r>
          </a:p>
          <a:p>
            <a:pPr eaLnBrk="1" hangingPunct="1"/>
            <a:r>
              <a:rPr lang="en-GB" sz="1600" smtClean="0"/>
              <a:t>1 </a:t>
            </a:r>
            <a:r>
              <a:rPr lang="bg-BG" sz="1600" smtClean="0"/>
              <a:t>ноевмри</a:t>
            </a:r>
            <a:r>
              <a:rPr lang="bg-BG" sz="1600" dirty="0" smtClean="0"/>
              <a:t> </a:t>
            </a:r>
            <a:r>
              <a:rPr lang="bg-BG" sz="1600" dirty="0"/>
              <a:t>2022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bg-BG" dirty="0"/>
              <a:t>Механизъм за възстановяване и устойчивост: </a:t>
            </a:r>
            <a:r>
              <a:rPr lang="bg-BG" dirty="0">
                <a:solidFill>
                  <a:srgbClr val="B5B900"/>
                </a:solidFill>
              </a:rPr>
              <a:t>46,4 млрд. евро</a:t>
            </a:r>
            <a:br>
              <a:rPr lang="bg-BG" dirty="0">
                <a:solidFill>
                  <a:srgbClr val="B5B900"/>
                </a:solidFill>
              </a:rPr>
            </a:br>
            <a:endParaRPr lang="bg-BG" sz="2400" dirty="0">
              <a:solidFill>
                <a:srgbClr val="7F7F7F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5148128" cy="393321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GB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GB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</a:t>
            </a:r>
            <a:r>
              <a:rPr lang="bg-BG" sz="1000" b="1" dirty="0" smtClean="0">
                <a:solidFill>
                  <a:schemeClr val="bg1"/>
                </a:solidFill>
              </a:rPr>
              <a:t>10</a:t>
            </a:r>
            <a:endParaRPr lang="bg-BG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42316"/>
              </p:ext>
            </p:extLst>
          </p:nvPr>
        </p:nvGraphicFramePr>
        <p:xfrm>
          <a:off x="5515439" y="5532065"/>
          <a:ext cx="2376263" cy="57606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34790777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909653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bg-BG" sz="1400" b="1" dirty="0"/>
                        <a:t>Съществено ли е нивото на грешки?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14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41836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71625"/>
            <a:ext cx="6248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bg-BG" dirty="0"/>
              <a:t>Механизъм за възстановяване и устойчивост</a:t>
            </a:r>
            <a:r>
              <a:rPr lang="bg-BG" dirty="0" smtClean="0"/>
              <a:t>: </a:t>
            </a:r>
            <a:r>
              <a:rPr lang="bg-BG" dirty="0" smtClean="0">
                <a:solidFill>
                  <a:srgbClr val="B5B900"/>
                </a:solidFill>
              </a:rPr>
              <a:t>Управление и контрол</a:t>
            </a:r>
            <a:endParaRPr lang="bg-BG" sz="2400" dirty="0">
              <a:solidFill>
                <a:srgbClr val="7F7F7F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</a:t>
            </a:r>
            <a:r>
              <a:rPr lang="bg-BG" sz="1000" b="1" dirty="0" smtClean="0">
                <a:solidFill>
                  <a:schemeClr val="bg1"/>
                </a:solidFill>
              </a:rPr>
              <a:t>11</a:t>
            </a:r>
            <a:endParaRPr lang="bg-BG" sz="1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377530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84200" y="2533030"/>
            <a:ext cx="8064500" cy="358775"/>
          </a:xfrm>
        </p:spPr>
        <p:txBody>
          <a:bodyPr/>
          <a:lstStyle/>
          <a:p>
            <a:pPr eaLnBrk="1" hangingPunct="1"/>
            <a:r>
              <a:rPr lang="bg-BG" b="1" dirty="0" smtClean="0"/>
              <a:t>Имате ли въпроси?</a:t>
            </a:r>
            <a:endParaRPr lang="bg-BG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</a:t>
            </a:r>
            <a:r>
              <a:rPr lang="bg-BG" sz="1000" b="1" dirty="0" smtClean="0">
                <a:solidFill>
                  <a:schemeClr val="bg1"/>
                </a:solidFill>
              </a:rPr>
              <a:t>1</a:t>
            </a:r>
            <a:r>
              <a:rPr lang="en-GB" sz="1000" b="1" dirty="0" smtClean="0">
                <a:solidFill>
                  <a:schemeClr val="bg1"/>
                </a:solidFill>
              </a:rPr>
              <a:t>2</a:t>
            </a:r>
            <a:endParaRPr lang="bg-BG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bg-BG" dirty="0"/>
              <a:t>Изчислен процент грешки при разходите от бюджета на ЕС </a:t>
            </a:r>
            <a:r>
              <a:rPr lang="bg-BG" dirty="0" smtClean="0"/>
              <a:t>(</a:t>
            </a:r>
            <a:r>
              <a:rPr lang="bg-BG" dirty="0"/>
              <a:t>2017—2021 г.)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57" y="1505712"/>
            <a:ext cx="6409708" cy="4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bg-BG" dirty="0"/>
              <a:t>Одитна популация за 2021 г.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827800"/>
            <a:ext cx="6926305" cy="51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194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bg-BG" dirty="0"/>
              <a:t>Изчислен от ЕСП процент грешки за избрани разходни области от бюджета на ЕС (2017—2021 г.) 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0" y="1115410"/>
            <a:ext cx="6600584" cy="48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795013" cy="561550"/>
          </a:xfrm>
        </p:spPr>
        <p:txBody>
          <a:bodyPr/>
          <a:lstStyle/>
          <a:p>
            <a:r>
              <a:rPr lang="bg-BG" dirty="0" smtClean="0"/>
              <a:t>Изпълнение на </a:t>
            </a:r>
            <a:r>
              <a:rPr lang="en-GB" dirty="0" smtClean="0"/>
              <a:t>NGEU</a:t>
            </a:r>
            <a:endParaRPr lang="bg-BG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5</a:t>
            </a:r>
          </a:p>
        </p:txBody>
      </p:sp>
      <p:sp>
        <p:nvSpPr>
          <p:cNvPr id="370" name="Text Placeholder 4"/>
          <p:cNvSpPr txBox="1">
            <a:spLocks/>
          </p:cNvSpPr>
          <p:nvPr/>
        </p:nvSpPr>
        <p:spPr>
          <a:xfrm>
            <a:off x="395536" y="829455"/>
            <a:ext cx="7704856" cy="5443641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g-BG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90995"/>
            <a:ext cx="4633587" cy="54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2913" cy="864000"/>
          </a:xfrm>
        </p:spPr>
        <p:txBody>
          <a:bodyPr anchor="t"/>
          <a:lstStyle/>
          <a:p>
            <a:pPr eaLnBrk="1" hangingPunct="1"/>
            <a:r>
              <a:rPr lang="bg-BG" dirty="0"/>
              <a:t>Единен пазар, иновации и цифрова сфера: </a:t>
            </a:r>
            <a:r>
              <a:rPr lang="bg-BG" dirty="0">
                <a:solidFill>
                  <a:srgbClr val="B5B900"/>
                </a:solidFill>
              </a:rPr>
              <a:t>18,5 млрд. евро</a:t>
            </a:r>
            <a:br>
              <a:rPr lang="bg-BG" dirty="0">
                <a:solidFill>
                  <a:srgbClr val="B5B900"/>
                </a:solidFill>
              </a:rPr>
            </a:br>
            <a:endParaRPr lang="bg-BG" sz="2400" dirty="0">
              <a:solidFill>
                <a:srgbClr val="7F7F7F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412776"/>
            <a:ext cx="6545793" cy="37444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87045"/>
              </p:ext>
            </p:extLst>
          </p:nvPr>
        </p:nvGraphicFramePr>
        <p:xfrm>
          <a:off x="3131840" y="5383279"/>
          <a:ext cx="4313544" cy="936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73916">
                  <a:extLst>
                    <a:ext uri="{9D8B030D-6E8A-4147-A177-3AD203B41FA5}">
                      <a16:colId xmlns:a16="http://schemas.microsoft.com/office/drawing/2014/main" val="3991815350"/>
                    </a:ext>
                  </a:extLst>
                </a:gridCol>
                <a:gridCol w="939628">
                  <a:extLst>
                    <a:ext uri="{9D8B030D-6E8A-4147-A177-3AD203B41FA5}">
                      <a16:colId xmlns:a16="http://schemas.microsoft.com/office/drawing/2014/main" val="157508106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bg-BG" sz="1600" b="1" dirty="0"/>
                        <a:t>Съществено засегната от грешки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0847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bg-BG" sz="1600" b="1"/>
                        <a:t>Изчислен процент грешки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1600" b="1" dirty="0" smtClean="0"/>
                        <a:t>4,4</a:t>
                      </a:r>
                      <a:r>
                        <a:rPr lang="bg-BG" sz="1600" b="1" dirty="0"/>
                        <a:t>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42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2"/>
            <a:ext cx="8064000" cy="648123"/>
          </a:xfrm>
        </p:spPr>
        <p:txBody>
          <a:bodyPr/>
          <a:lstStyle/>
          <a:p>
            <a:r>
              <a:rPr lang="ru-RU" sz="2400" dirty="0"/>
              <a:t>Изчислен процент </a:t>
            </a:r>
            <a:r>
              <a:rPr lang="ru-RU" sz="2400" dirty="0" smtClean="0"/>
              <a:t>грешки </a:t>
            </a:r>
            <a:r>
              <a:rPr lang="ru-RU" sz="2400" dirty="0"/>
              <a:t>за област </a:t>
            </a:r>
            <a:r>
              <a:rPr lang="ru-RU" sz="2400" dirty="0" smtClean="0"/>
              <a:t>Сближаване, устойчивост и ценности(за </a:t>
            </a:r>
            <a:r>
              <a:rPr lang="ru-RU" sz="2400" dirty="0"/>
              <a:t>периода </a:t>
            </a:r>
            <a:r>
              <a:rPr lang="ru-RU" sz="2400" dirty="0" smtClean="0"/>
              <a:t>2018-2021</a:t>
            </a:r>
            <a:r>
              <a:rPr lang="ru-RU" sz="2400" dirty="0"/>
              <a:t> г.) </a:t>
            </a:r>
            <a:endParaRPr lang="en-GB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6041832"/>
              </p:ext>
            </p:extLst>
          </p:nvPr>
        </p:nvGraphicFramePr>
        <p:xfrm>
          <a:off x="1043608" y="1484784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</a:t>
            </a:r>
            <a:r>
              <a:rPr lang="bg-BG" sz="1000" b="1" dirty="0" smtClean="0">
                <a:solidFill>
                  <a:schemeClr val="bg1"/>
                </a:solidFill>
              </a:rPr>
              <a:t>7</a:t>
            </a:r>
            <a:endParaRPr lang="bg-BG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56563" cy="584728"/>
          </a:xfrm>
        </p:spPr>
        <p:txBody>
          <a:bodyPr anchor="t"/>
          <a:lstStyle/>
          <a:p>
            <a:pPr eaLnBrk="1" hangingPunct="1"/>
            <a:r>
              <a:rPr lang="bg-BG" sz="2400" dirty="0"/>
              <a:t>Сближаване, устойчивост и ценности: </a:t>
            </a:r>
            <a:r>
              <a:rPr lang="bg-BG" dirty="0">
                <a:solidFill>
                  <a:srgbClr val="B5B900"/>
                </a:solidFill>
              </a:rPr>
              <a:t>80,1 млрд. евро</a:t>
            </a:r>
            <a:br>
              <a:rPr lang="bg-BG" dirty="0">
                <a:solidFill>
                  <a:srgbClr val="B5B900"/>
                </a:solidFill>
              </a:rPr>
            </a:br>
            <a:endParaRPr lang="bg-BG" sz="2200" dirty="0">
              <a:solidFill>
                <a:srgbClr val="7F7F7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25255"/>
              </p:ext>
            </p:extLst>
          </p:nvPr>
        </p:nvGraphicFramePr>
        <p:xfrm>
          <a:off x="3059832" y="5229200"/>
          <a:ext cx="4464496" cy="10081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3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Съществено ли е нивото на грешки?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Изчислен вероятен процент грешки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3,6 </a:t>
                      </a: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bg-BG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09162"/>
            <a:ext cx="5760640" cy="380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263" y="396000"/>
            <a:ext cx="8064500" cy="512720"/>
          </a:xfrm>
        </p:spPr>
        <p:txBody>
          <a:bodyPr anchor="t"/>
          <a:lstStyle/>
          <a:p>
            <a:pPr eaLnBrk="1" hangingPunct="1"/>
            <a:r>
              <a:rPr lang="bg-BG" dirty="0"/>
              <a:t>Природни ресурси: </a:t>
            </a:r>
            <a:r>
              <a:rPr lang="bg-BG" dirty="0">
                <a:solidFill>
                  <a:srgbClr val="B5B900"/>
                </a:solidFill>
              </a:rPr>
              <a:t>56,8 млрд. </a:t>
            </a:r>
            <a:r>
              <a:rPr lang="bg-BG" dirty="0" smtClean="0">
                <a:solidFill>
                  <a:srgbClr val="B5B900"/>
                </a:solidFill>
              </a:rPr>
              <a:t>евро</a:t>
            </a:r>
            <a:endParaRPr lang="bg-BG" sz="2400" dirty="0">
              <a:solidFill>
                <a:srgbClr val="7F7F7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00222"/>
              </p:ext>
            </p:extLst>
          </p:nvPr>
        </p:nvGraphicFramePr>
        <p:xfrm>
          <a:off x="2987824" y="5301208"/>
          <a:ext cx="4392488" cy="10081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8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53">
                <a:tc>
                  <a:txBody>
                    <a:bodyPr/>
                    <a:lstStyle/>
                    <a:p>
                      <a:r>
                        <a:rPr lang="bg-BG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Съществено ли е нивото на грешки?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endParaRPr lang="bg-BG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359">
                <a:tc>
                  <a:txBody>
                    <a:bodyPr/>
                    <a:lstStyle/>
                    <a:p>
                      <a:r>
                        <a:rPr lang="bg-BG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Изчислен вероятен процент грешки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1,8 </a:t>
                      </a: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bg-BG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bg-BG" sz="1000" b="1" dirty="0">
                <a:solidFill>
                  <a:schemeClr val="bg1"/>
                </a:solidFill>
              </a:rPr>
              <a:t>Слайд </a:t>
            </a:r>
            <a:r>
              <a:rPr lang="bg-BG" sz="1000" b="1" dirty="0" smtClean="0">
                <a:solidFill>
                  <a:schemeClr val="bg1"/>
                </a:solidFill>
              </a:rPr>
              <a:t>9</a:t>
            </a:r>
            <a:endParaRPr lang="bg-BG" sz="1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23769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2064a5-2386-4711-9645-fc7efad62054">5NNTHXNKNENN-1778182470-1411</_dlc_DocId>
    <_dlc_DocIdUrl xmlns="192064a5-2386-4711-9645-fc7efad62054">
      <Url>https://workplace.eca.eu/DOP/Communications/_layouts/15/DocIdRedir.aspx?ID=5NNTHXNKNENN-1778182470-1411</Url>
      <Description>5NNTHXNKNENN-1778182470-1411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2" ma:contentTypeDescription="Create a new document." ma:contentTypeScope="" ma:versionID="61666de8a92348c9a24ed4c75bbd9966">
  <xsd:schema xmlns:xsd="http://www.w3.org/2001/XMLSchema" xmlns:xs="http://www.w3.org/2001/XMLSchema" xmlns:p="http://schemas.microsoft.com/office/2006/metadata/properties" xmlns:ns2="192064a5-2386-4711-9645-fc7efad62054" xmlns:ns3="0b2b367a-30e2-46e2-9c6b-5b9cc2d33b92" targetNamespace="http://schemas.microsoft.com/office/2006/metadata/properties" ma:root="true" ma:fieldsID="9d47ede2ee7148de667d127c7636fd5f" ns2:_="" ns3:_="">
    <xsd:import namespace="192064a5-2386-4711-9645-fc7efad62054"/>
    <xsd:import namespace="0b2b367a-30e2-46e2-9c6b-5b9cc2d33b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DocumentDate>2022-09-06T16:19:03</DocumentDate>
  <DocumentVersion/>
  <CompatibilityMode>Eurolook4X</CompatibilityMode>
  <DocumentMetadata>
    <TitlePart MetadataSerializationType="SimpleValue"/>
    <sfCategoryTaxHTField0 MetadataSerializationType="SingleBoundedTerm">
      <Terms>
        <TermInfo>
          <TermName>Other</TermName>
          <TermId>55fb0063-9bf0-4abb-9086-362d7641cacf</TermId>
        </TermInfo>
      </Terms>
    </sfCategoryTaxHTField0>
    <Eca_DocumentDate MetadataSerializationType="SimpleValue">2022-09-06T00:00:00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ShortTitle MetadataSerializationType="SimpleValue">2021_AR_presentation</ShortTitle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135396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01</sfVersionNumber>
    <sfYear MetadataSerializationType="SimpleValue">22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DiffusionTaxHTField0 MetadataSerializationType="MultipleBoundedTerms">
      <Terms/>
    </termstore_sfGaDecDiffusionTaxHTField0>
    <termstore_sfVersionTaxHTField0 MetadataSerializationType="SingleBoundedTerm">
      <Terms>
        <TermInfo>
          <TermName>Original not annotated</TermName>
          <TermId>5f67353d-0544-44b7-8683-86d6ac1c52a9</TermId>
        </TermInfo>
      </Terms>
    </termstore_sfVersionTaxHTField0>
    <termstore_sfGaDecTaxHTField0 MetadataSerializationType="SingleBoundedTerm">
      <Terms/>
    </termstore_sfGaDecTaxHTField0>
    <sfGaDecNbr MetadataSerializationType="SimpleValue"/>
    <SerialNumber MetadataSerializationType="SimpleValue"/>
    <sfGaDecYr MetadataSerializationType="SimpleValue"/>
    <Eca_Doc_ReportingMemberTaxHTField0 MetadataSerializationType="MultipleBoundedTerms">
      <Terms/>
    </Eca_Doc_ReportingMemberTaxHTField0>
    <Eca_Doc_AuditTaskNumber MetadataSerializationType="SimpleValue"/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Eca_Doc_Author MetadataSerializationType="SingleUser"/>
    <FooterDate MetadataSerializationType="SimpleValue"/>
    <SpecialReportAboutBox MetadataSerializationType="SimpleValue"/>
  </DocumentMetadata>
</EurolookProperties>
</file>

<file path=customXml/itemProps1.xml><?xml version="1.0" encoding="utf-8"?>
<ds:datastoreItem xmlns:ds="http://schemas.openxmlformats.org/officeDocument/2006/customXml" ds:itemID="{8B14D502-45BD-40FD-BD98-57CD664A8D3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0b2b367a-30e2-46e2-9c6b-5b9cc2d33b92"/>
    <ds:schemaRef ds:uri="http://schemas.microsoft.com/office/infopath/2007/PartnerControls"/>
    <ds:schemaRef ds:uri="192064a5-2386-4711-9645-fc7efad6205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A6F034-C074-4CF7-B8B5-6B5381AFB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CDB7C-2A78-4E90-B67F-349EA444A94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D03E81A-511C-417F-8713-95BA392CA0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12639</TotalTime>
  <Words>234</Words>
  <Application>Microsoft Office PowerPoint</Application>
  <PresentationFormat>On-screen Show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Office Theme</vt:lpstr>
      <vt:lpstr>Custom Design</vt:lpstr>
      <vt:lpstr>Годишен доклад за изпълнението на европейския бюджет за  2021 г.</vt:lpstr>
      <vt:lpstr>Изчислен процент грешки при разходите от бюджета на ЕС (2017—2021 г.) </vt:lpstr>
      <vt:lpstr>Одитна популация за 2021 г. </vt:lpstr>
      <vt:lpstr>Изчислен от ЕСП процент грешки за избрани разходни области от бюджета на ЕС (2017—2021 г.) </vt:lpstr>
      <vt:lpstr>Изпълнение на NGEU</vt:lpstr>
      <vt:lpstr>Единен пазар, иновации и цифрова сфера: 18,5 млрд. евро </vt:lpstr>
      <vt:lpstr>Изчислен процент грешки за област Сближаване, устойчивост и ценности(за периода 2018-2021 г.) </vt:lpstr>
      <vt:lpstr>Сближаване, устойчивост и ценности: 80,1 млрд. евро </vt:lpstr>
      <vt:lpstr>Природни ресурси: 56,8 млрд. евро</vt:lpstr>
      <vt:lpstr>Механизъм за възстановяване и устойчивост: 46,4 млрд. евро </vt:lpstr>
      <vt:lpstr>Механизъм за възстановяване и устойчивост: Управление и контрол</vt:lpstr>
      <vt:lpstr>Благодаря за вниманието!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2021_AR_PRESENTATION</dc:title>
  <dc:creator>Victoria Creswell</dc:creator>
  <dc:description>2021_AR_PRESENTATION</dc:description>
  <cp:lastModifiedBy>Mariya Byalkova</cp:lastModifiedBy>
  <cp:revision>778</cp:revision>
  <cp:lastPrinted>2020-09-17T14:19:51Z</cp:lastPrinted>
  <dcterms:created xsi:type="dcterms:W3CDTF">2013-08-06T13:50:03Z</dcterms:created>
  <dcterms:modified xsi:type="dcterms:W3CDTF">2022-10-24T08:10:55Z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107;#BG -Bulgarian|9116d456-9be3-4c8c-aaa6-3140a7c7178f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93;#Translation|4e8ddf2d-e6a3-4dd1-b141-507d44e56be2</vt:lpwstr>
  </property>
  <property fmtid="{D5CDD505-2E9C-101B-9397-08002B2CF9AE}" pid="27" name="DcsId">
    <vt:lpwstr>15398bde-94c3-485c-8629-443c497412c6</vt:lpwstr>
  </property>
  <property fmtid="{D5CDD505-2E9C-101B-9397-08002B2CF9AE}" pid="28" name="_dlc_DocIdItemGuid">
    <vt:lpwstr>ff177c23-8c8c-4317-bc4e-8c357268b995</vt:lpwstr>
  </property>
</Properties>
</file>